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
  </p:notesMasterIdLst>
  <p:sldIdLst>
    <p:sldId id="260" r:id="rId2"/>
    <p:sldId id="262"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0" d="100"/>
          <a:sy n="90" d="100"/>
        </p:scale>
        <p:origin x="1268" y="-1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jeet Srivastava" userId="39c290d9-a0b5-4b98-bf0f-7cb2f2250180" providerId="ADAL" clId="{A732A344-90C3-4AA3-A79F-626F74AAAF92}"/>
    <pc:docChg chg="modSld">
      <pc:chgData name="Abhijeet Srivastava" userId="39c290d9-a0b5-4b98-bf0f-7cb2f2250180" providerId="ADAL" clId="{A732A344-90C3-4AA3-A79F-626F74AAAF92}" dt="2024-11-22T08:23:44.743" v="17" actId="1038"/>
      <pc:docMkLst>
        <pc:docMk/>
      </pc:docMkLst>
      <pc:sldChg chg="modSp mod">
        <pc:chgData name="Abhijeet Srivastava" userId="39c290d9-a0b5-4b98-bf0f-7cb2f2250180" providerId="ADAL" clId="{A732A344-90C3-4AA3-A79F-626F74AAAF92}" dt="2024-11-22T08:23:44.743" v="17" actId="1038"/>
        <pc:sldMkLst>
          <pc:docMk/>
          <pc:sldMk cId="3564674971" sldId="260"/>
        </pc:sldMkLst>
        <pc:picChg chg="mod">
          <ac:chgData name="Abhijeet Srivastava" userId="39c290d9-a0b5-4b98-bf0f-7cb2f2250180" providerId="ADAL" clId="{A732A344-90C3-4AA3-A79F-626F74AAAF92}" dt="2024-11-22T08:23:44.743" v="17" actId="1038"/>
          <ac:picMkLst>
            <pc:docMk/>
            <pc:sldMk cId="3564674971" sldId="260"/>
            <ac:picMk id="14" creationId="{F962419F-D23D-BFE3-97FC-A9D2A97366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15413-6E61-4981-B44F-A76B60658FEF}" type="datetimeFigureOut">
              <a:rPr lang="en-IN" smtClean="0"/>
              <a:t>22-11-2024</a:t>
            </a:fld>
            <a:endParaRPr lang="en-IN"/>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8B0FA-F129-4A95-9B24-F697F2F72B8C}" type="slidenum">
              <a:rPr lang="en-IN" smtClean="0"/>
              <a:t>‹#›</a:t>
            </a:fld>
            <a:endParaRPr lang="en-IN"/>
          </a:p>
        </p:txBody>
      </p:sp>
    </p:spTree>
    <p:extLst>
      <p:ext uri="{BB962C8B-B14F-4D97-AF65-F5344CB8AC3E}">
        <p14:creationId xmlns:p14="http://schemas.microsoft.com/office/powerpoint/2010/main" val="226286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38900" y="1517650"/>
            <a:ext cx="2838450" cy="4098925"/>
          </a:xfrm>
          <a:prstGeom prst="rect">
            <a:avLst/>
          </a:prstGeom>
          <a:noFill/>
          <a:ln w="12700">
            <a:solidFill>
              <a:prstClr val="black"/>
            </a:solidFill>
          </a:ln>
        </p:spPr>
      </p:sp>
      <p:sp>
        <p:nvSpPr>
          <p:cNvPr id="3" name="Notes Placeholder 2"/>
          <p:cNvSpPr>
            <a:spLocks noGrp="1"/>
          </p:cNvSpPr>
          <p:nvPr>
            <p:ph type="body" idx="1"/>
          </p:nvPr>
        </p:nvSpPr>
        <p:spPr>
          <a:xfrm>
            <a:off x="1571625" y="5845175"/>
            <a:ext cx="12573000" cy="4781550"/>
          </a:xfrm>
          <a:prstGeom prst="rect">
            <a:avLst/>
          </a:prstGeom>
        </p:spPr>
        <p:txBody>
          <a:bodyPr/>
          <a:lstStyle/>
          <a:p>
            <a:endParaRPr lang="en-US"/>
          </a:p>
        </p:txBody>
      </p:sp>
    </p:spTree>
    <p:extLst>
      <p:ext uri="{BB962C8B-B14F-4D97-AF65-F5344CB8AC3E}">
        <p14:creationId xmlns:p14="http://schemas.microsoft.com/office/powerpoint/2010/main" val="155989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38900" y="1517650"/>
            <a:ext cx="2838450" cy="4098925"/>
          </a:xfrm>
          <a:prstGeom prst="rect">
            <a:avLst/>
          </a:prstGeom>
          <a:noFill/>
          <a:ln w="12700">
            <a:solidFill>
              <a:prstClr val="black"/>
            </a:solidFill>
          </a:ln>
        </p:spPr>
      </p:sp>
      <p:sp>
        <p:nvSpPr>
          <p:cNvPr id="3" name="Notes Placeholder 2"/>
          <p:cNvSpPr>
            <a:spLocks noGrp="1"/>
          </p:cNvSpPr>
          <p:nvPr>
            <p:ph type="body" idx="1"/>
          </p:nvPr>
        </p:nvSpPr>
        <p:spPr>
          <a:xfrm>
            <a:off x="1571625" y="5845175"/>
            <a:ext cx="12573000" cy="4781550"/>
          </a:xfrm>
          <a:prstGeom prst="rect">
            <a:avLst/>
          </a:prstGeom>
        </p:spPr>
        <p:txBody>
          <a:bodyPr/>
          <a:lstStyle/>
          <a:p>
            <a:endParaRPr lang="en-US"/>
          </a:p>
        </p:txBody>
      </p:sp>
    </p:spTree>
    <p:extLst>
      <p:ext uri="{BB962C8B-B14F-4D97-AF65-F5344CB8AC3E}">
        <p14:creationId xmlns:p14="http://schemas.microsoft.com/office/powerpoint/2010/main" val="398141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E5DF1-4323-426E-9C29-9E3C942BDC9D}" type="datetimeFigureOut">
              <a:rPr lang="en-IN" smtClean="0"/>
              <a:t>22-11-2024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414799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E5DF1-4323-426E-9C29-9E3C942BDC9D}" type="datetimeFigureOut">
              <a:rPr lang="en-IN" smtClean="0"/>
              <a:t>22-11-2024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34257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E5DF1-4323-426E-9C29-9E3C942BDC9D}" type="datetimeFigureOut">
              <a:rPr lang="en-IN" smtClean="0"/>
              <a:t>22-11-2024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199688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
    <p:spTree>
      <p:nvGrpSpPr>
        <p:cNvPr id="1" name=""/>
        <p:cNvGrpSpPr/>
        <p:nvPr/>
      </p:nvGrpSpPr>
      <p:grpSpPr>
        <a:xfrm>
          <a:off x="0" y="0"/>
          <a:ext cx="0" cy="0"/>
          <a:chOff x="0" y="0"/>
          <a:chExt cx="0" cy="0"/>
        </a:xfrm>
      </p:grpSpPr>
      <p:sp>
        <p:nvSpPr>
          <p:cNvPr id="2" name="Picture Placeholder 23">
            <a:extLst>
              <a:ext uri="{FF2B5EF4-FFF2-40B4-BE49-F238E27FC236}">
                <a16:creationId xmlns:a16="http://schemas.microsoft.com/office/drawing/2014/main" id="{DC6EBA7A-8076-3144-79D3-625EC06A7A06}"/>
              </a:ext>
            </a:extLst>
          </p:cNvPr>
          <p:cNvSpPr>
            <a:spLocks noGrp="1"/>
          </p:cNvSpPr>
          <p:nvPr>
            <p:ph type="pic" sz="quarter" idx="11" hasCustomPrompt="1"/>
          </p:nvPr>
        </p:nvSpPr>
        <p:spPr>
          <a:xfrm>
            <a:off x="336069" y="1213150"/>
            <a:ext cx="1099073" cy="571346"/>
          </a:xfrm>
          <a:prstGeom prst="rect">
            <a:avLst/>
          </a:prstGeom>
          <a:blipFill dpi="0" rotWithShape="1">
            <a:blip r:embed="rId2"/>
            <a:srcRect/>
            <a:stretch>
              <a:fillRect/>
            </a:stretch>
          </a:blipFill>
        </p:spPr>
        <p:txBody>
          <a:bodyPr/>
          <a:lstStyle>
            <a:lvl1pPr marL="0" indent="0">
              <a:buNone/>
              <a:defRPr>
                <a:latin typeface="+mj-lt"/>
              </a:defRPr>
            </a:lvl1pPr>
          </a:lstStyle>
          <a:p>
            <a:r>
              <a:rPr lang="en-US"/>
              <a:t> </a:t>
            </a:r>
          </a:p>
        </p:txBody>
      </p:sp>
    </p:spTree>
    <p:extLst>
      <p:ext uri="{BB962C8B-B14F-4D97-AF65-F5344CB8AC3E}">
        <p14:creationId xmlns:p14="http://schemas.microsoft.com/office/powerpoint/2010/main" val="3473057539"/>
      </p:ext>
    </p:extLst>
  </p:cSld>
  <p:clrMapOvr>
    <a:masterClrMapping/>
  </p:clrMapOvr>
  <p:extLst>
    <p:ext uri="{DCECCB84-F9BA-43D5-87BE-67443E8EF086}">
      <p15:sldGuideLst xmlns:p15="http://schemas.microsoft.com/office/powerpoint/2012/main">
        <p15:guide id="1" pos="208" userDrawn="1">
          <p15:clr>
            <a:srgbClr val="FBAE40"/>
          </p15:clr>
        </p15:guide>
        <p15:guide id="2" pos="409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
    <p:spTree>
      <p:nvGrpSpPr>
        <p:cNvPr id="1" name=""/>
        <p:cNvGrpSpPr/>
        <p:nvPr/>
      </p:nvGrpSpPr>
      <p:grpSpPr>
        <a:xfrm>
          <a:off x="0" y="0"/>
          <a:ext cx="0" cy="0"/>
          <a:chOff x="0" y="0"/>
          <a:chExt cx="0" cy="0"/>
        </a:xfrm>
      </p:grpSpPr>
      <p:sp>
        <p:nvSpPr>
          <p:cNvPr id="33" name="Picture Placeholder 27">
            <a:extLst>
              <a:ext uri="{FF2B5EF4-FFF2-40B4-BE49-F238E27FC236}">
                <a16:creationId xmlns:a16="http://schemas.microsoft.com/office/drawing/2014/main" id="{8F6327E0-9E09-48BC-A396-70F29FEB262C}"/>
              </a:ext>
            </a:extLst>
          </p:cNvPr>
          <p:cNvSpPr>
            <a:spLocks noGrp="1" noChangeAspect="1"/>
          </p:cNvSpPr>
          <p:nvPr>
            <p:ph type="pic" sz="quarter" idx="25" hasCustomPrompt="1"/>
          </p:nvPr>
        </p:nvSpPr>
        <p:spPr>
          <a:xfrm>
            <a:off x="5493950" y="9059487"/>
            <a:ext cx="1033253" cy="576349"/>
          </a:xfrm>
          <a:prstGeom prst="rect">
            <a:avLst/>
          </a:prstGeom>
          <a:blipFill dpi="0" rotWithShape="0">
            <a:blip r:embed="rId2"/>
            <a:srcRect/>
            <a:stretch>
              <a:fillRect/>
            </a:stretch>
          </a:blipFill>
        </p:spPr>
        <p:txBody>
          <a:bodyPr anchor="ctr"/>
          <a:lstStyle>
            <a:lvl1pPr marL="0" indent="0" algn="ctr">
              <a:buNone/>
              <a:defRPr sz="1129" b="1">
                <a:latin typeface="+mj-lt"/>
              </a:defRPr>
            </a:lvl1pPr>
          </a:lstStyle>
          <a:p>
            <a:r>
              <a:rPr lang="en-US"/>
              <a:t> </a:t>
            </a:r>
          </a:p>
        </p:txBody>
      </p:sp>
    </p:spTree>
    <p:extLst>
      <p:ext uri="{BB962C8B-B14F-4D97-AF65-F5344CB8AC3E}">
        <p14:creationId xmlns:p14="http://schemas.microsoft.com/office/powerpoint/2010/main" val="3626770900"/>
      </p:ext>
    </p:extLst>
  </p:cSld>
  <p:clrMapOvr>
    <a:masterClrMapping/>
  </p:clrMapOvr>
  <p:extLst>
    <p:ext uri="{DCECCB84-F9BA-43D5-87BE-67443E8EF086}">
      <p15:sldGuideLst xmlns:p15="http://schemas.microsoft.com/office/powerpoint/2012/main">
        <p15:guide id="1" orient="horz" pos="4950">
          <p15:clr>
            <a:srgbClr val="FBAE40"/>
          </p15:clr>
        </p15:guide>
        <p15:guide id="2" pos="3825">
          <p15:clr>
            <a:srgbClr val="FBAE40"/>
          </p15:clr>
        </p15:guide>
        <p15:guide id="3" pos="369">
          <p15:clr>
            <a:srgbClr val="FBAE40"/>
          </p15:clr>
        </p15:guide>
        <p15:guide id="4" pos="7281">
          <p15:clr>
            <a:srgbClr val="FBAE40"/>
          </p15:clr>
        </p15:guide>
        <p15:guide id="5" orient="horz" pos="963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E5DF1-4323-426E-9C29-9E3C942BDC9D}" type="datetimeFigureOut">
              <a:rPr lang="en-IN" smtClean="0"/>
              <a:t>22-11-2024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232189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E5DF1-4323-426E-9C29-9E3C942BDC9D}" type="datetimeFigureOut">
              <a:rPr lang="en-IN" smtClean="0"/>
              <a:t>22-11-2024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68057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E5DF1-4323-426E-9C29-9E3C942BDC9D}" type="datetimeFigureOut">
              <a:rPr lang="en-IN" smtClean="0"/>
              <a:t>22-11-2024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65800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E5DF1-4323-426E-9C29-9E3C942BDC9D}" type="datetimeFigureOut">
              <a:rPr lang="en-IN" smtClean="0"/>
              <a:t>22-11-2024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274209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E5DF1-4323-426E-9C29-9E3C942BDC9D}" type="datetimeFigureOut">
              <a:rPr lang="en-IN" smtClean="0"/>
              <a:t>22-11-2024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25968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E5DF1-4323-426E-9C29-9E3C942BDC9D}" type="datetimeFigureOut">
              <a:rPr lang="en-IN" smtClean="0"/>
              <a:t>22-11-2024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332366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EE5DF1-4323-426E-9C29-9E3C942BDC9D}" type="datetimeFigureOut">
              <a:rPr lang="en-IN" smtClean="0"/>
              <a:t>22-11-2024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64021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EE5DF1-4323-426E-9C29-9E3C942BDC9D}" type="datetimeFigureOut">
              <a:rPr lang="en-IN" smtClean="0"/>
              <a:t>22-11-2024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9108DE-4951-4929-9065-D921ED3BFDFE}" type="slidenum">
              <a:rPr lang="en-IN" smtClean="0"/>
              <a:t>‹#›</a:t>
            </a:fld>
            <a:endParaRPr lang="en-IN"/>
          </a:p>
        </p:txBody>
      </p:sp>
    </p:spTree>
    <p:extLst>
      <p:ext uri="{BB962C8B-B14F-4D97-AF65-F5344CB8AC3E}">
        <p14:creationId xmlns:p14="http://schemas.microsoft.com/office/powerpoint/2010/main" val="13220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06EE5DF1-4323-426E-9C29-9E3C942BDC9D}" type="datetimeFigureOut">
              <a:rPr lang="en-IN" smtClean="0"/>
              <a:t>22-11-2024</a:t>
            </a:fld>
            <a:endParaRPr lang="en-IN"/>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F69108DE-4951-4929-9065-D921ED3BFDFE}" type="slidenum">
              <a:rPr lang="en-IN" smtClean="0"/>
              <a:t>‹#›</a:t>
            </a:fld>
            <a:endParaRPr lang="en-IN"/>
          </a:p>
        </p:txBody>
      </p:sp>
    </p:spTree>
    <p:extLst>
      <p:ext uri="{BB962C8B-B14F-4D97-AF65-F5344CB8AC3E}">
        <p14:creationId xmlns:p14="http://schemas.microsoft.com/office/powerpoint/2010/main" val="33965637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4.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svg"/><Relationship Id="rId11" Type="http://schemas.openxmlformats.org/officeDocument/2006/relationships/hyperlink" Target="https://aws.amazon.com/marketplace/pp/prodview-u6qqhykdwhug6" TargetMode="External"/><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8B669F7-6D94-40E9-A2DA-58B30DBB2519}"/>
              </a:ext>
            </a:extLst>
          </p:cNvPr>
          <p:cNvGrpSpPr/>
          <p:nvPr/>
        </p:nvGrpSpPr>
        <p:grpSpPr>
          <a:xfrm>
            <a:off x="45917" y="6191262"/>
            <a:ext cx="6689809" cy="3624621"/>
            <a:chOff x="233916" y="9621704"/>
            <a:chExt cx="11659690" cy="6126444"/>
          </a:xfrm>
        </p:grpSpPr>
        <p:sp>
          <p:nvSpPr>
            <p:cNvPr id="59" name="Round Same Side Corner Rectangle 58">
              <a:extLst>
                <a:ext uri="{FF2B5EF4-FFF2-40B4-BE49-F238E27FC236}">
                  <a16:creationId xmlns:a16="http://schemas.microsoft.com/office/drawing/2014/main" id="{E97E7F7B-8096-03DB-F5AB-60288E1D8B98}"/>
                </a:ext>
              </a:extLst>
            </p:cNvPr>
            <p:cNvSpPr/>
            <p:nvPr/>
          </p:nvSpPr>
          <p:spPr>
            <a:xfrm>
              <a:off x="340244" y="9621704"/>
              <a:ext cx="11553362" cy="6126437"/>
            </a:xfrm>
            <a:prstGeom prst="round2SameRect">
              <a:avLst>
                <a:gd name="adj1" fmla="val 6776"/>
                <a:gd name="adj2" fmla="val 0"/>
              </a:avLst>
            </a:prstGeom>
            <a:noFill/>
            <a:ln w="9525">
              <a:solidFill>
                <a:srgbClr val="C4C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5"/>
            </a:p>
          </p:txBody>
        </p:sp>
        <p:sp>
          <p:nvSpPr>
            <p:cNvPr id="6" name="Round Same Side Corner Rectangle 5">
              <a:extLst>
                <a:ext uri="{FF2B5EF4-FFF2-40B4-BE49-F238E27FC236}">
                  <a16:creationId xmlns:a16="http://schemas.microsoft.com/office/drawing/2014/main" id="{22B97C08-ED6C-9B8E-C4D4-700017153522}"/>
                </a:ext>
              </a:extLst>
            </p:cNvPr>
            <p:cNvSpPr/>
            <p:nvPr/>
          </p:nvSpPr>
          <p:spPr>
            <a:xfrm>
              <a:off x="233916" y="9728031"/>
              <a:ext cx="11553362" cy="6020117"/>
            </a:xfrm>
            <a:prstGeom prst="round2SameRect">
              <a:avLst>
                <a:gd name="adj1" fmla="val 6423"/>
                <a:gd name="adj2" fmla="val 0"/>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5"/>
            </a:p>
          </p:txBody>
        </p:sp>
      </p:grpSp>
      <p:cxnSp>
        <p:nvCxnSpPr>
          <p:cNvPr id="26" name="Straight Connector 25">
            <a:extLst>
              <a:ext uri="{FF2B5EF4-FFF2-40B4-BE49-F238E27FC236}">
                <a16:creationId xmlns:a16="http://schemas.microsoft.com/office/drawing/2014/main" id="{7EC0B737-6C8B-5CFA-3C09-5E2F6CAF1671}"/>
              </a:ext>
            </a:extLst>
          </p:cNvPr>
          <p:cNvCxnSpPr>
            <a:cxnSpLocks/>
          </p:cNvCxnSpPr>
          <p:nvPr/>
        </p:nvCxnSpPr>
        <p:spPr>
          <a:xfrm>
            <a:off x="2664524" y="7187566"/>
            <a:ext cx="396903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31">
            <a:extLst>
              <a:ext uri="{FF2B5EF4-FFF2-40B4-BE49-F238E27FC236}">
                <a16:creationId xmlns:a16="http://schemas.microsoft.com/office/drawing/2014/main" id="{86618B44-18D8-E837-ECFF-3CD976712B82}"/>
              </a:ext>
            </a:extLst>
          </p:cNvPr>
          <p:cNvSpPr txBox="1">
            <a:spLocks/>
          </p:cNvSpPr>
          <p:nvPr/>
        </p:nvSpPr>
        <p:spPr>
          <a:xfrm>
            <a:off x="2643630" y="6425483"/>
            <a:ext cx="4252470" cy="325549"/>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3150" b="1" i="0" kern="1200" dirty="0" smtClean="0">
                <a:solidFill>
                  <a:srgbClr val="232F3E"/>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86"/>
              <a:t>Benefits</a:t>
            </a:r>
          </a:p>
        </p:txBody>
      </p:sp>
      <p:grpSp>
        <p:nvGrpSpPr>
          <p:cNvPr id="8" name="Group 7">
            <a:extLst>
              <a:ext uri="{FF2B5EF4-FFF2-40B4-BE49-F238E27FC236}">
                <a16:creationId xmlns:a16="http://schemas.microsoft.com/office/drawing/2014/main" id="{5755A08C-EF30-0E5C-B2B6-11F5D9E6D8FC}"/>
              </a:ext>
            </a:extLst>
          </p:cNvPr>
          <p:cNvGrpSpPr/>
          <p:nvPr/>
        </p:nvGrpSpPr>
        <p:grpSpPr>
          <a:xfrm>
            <a:off x="2647215" y="7332440"/>
            <a:ext cx="4248885" cy="530393"/>
            <a:chOff x="4831853" y="11633197"/>
            <a:chExt cx="6741021" cy="841488"/>
          </a:xfrm>
        </p:grpSpPr>
        <p:sp>
          <p:nvSpPr>
            <p:cNvPr id="28" name="Text Placeholder 31">
              <a:extLst>
                <a:ext uri="{FF2B5EF4-FFF2-40B4-BE49-F238E27FC236}">
                  <a16:creationId xmlns:a16="http://schemas.microsoft.com/office/drawing/2014/main" id="{C7FF4599-3E93-4665-84CE-775BA18459B7}"/>
                </a:ext>
              </a:extLst>
            </p:cNvPr>
            <p:cNvSpPr txBox="1">
              <a:spLocks/>
            </p:cNvSpPr>
            <p:nvPr/>
          </p:nvSpPr>
          <p:spPr>
            <a:xfrm>
              <a:off x="5276315" y="11633197"/>
              <a:ext cx="6296559" cy="373905"/>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135" dirty="0">
                  <a:solidFill>
                    <a:schemeClr val="tx1"/>
                  </a:solidFill>
                </a:rPr>
                <a:t>Effortless Chatbot Deployment</a:t>
              </a:r>
              <a:endParaRPr lang="en-US" sz="1135" dirty="0">
                <a:solidFill>
                  <a:schemeClr val="tx1"/>
                </a:solidFill>
              </a:endParaRPr>
            </a:p>
          </p:txBody>
        </p:sp>
        <p:pic>
          <p:nvPicPr>
            <p:cNvPr id="31" name="Graphic 30">
              <a:extLst>
                <a:ext uri="{FF2B5EF4-FFF2-40B4-BE49-F238E27FC236}">
                  <a16:creationId xmlns:a16="http://schemas.microsoft.com/office/drawing/2014/main" id="{CA8ED65D-327B-933C-68F3-2CC7EDFD26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1853" y="11675887"/>
              <a:ext cx="247650" cy="200025"/>
            </a:xfrm>
            <a:prstGeom prst="rect">
              <a:avLst/>
            </a:prstGeom>
          </p:spPr>
        </p:pic>
        <p:sp>
          <p:nvSpPr>
            <p:cNvPr id="34" name="Content Placeholder 42">
              <a:extLst>
                <a:ext uri="{FF2B5EF4-FFF2-40B4-BE49-F238E27FC236}">
                  <a16:creationId xmlns:a16="http://schemas.microsoft.com/office/drawing/2014/main" id="{A4B50072-58BC-AE4B-7CD3-2489DAC9F0B6}"/>
                </a:ext>
              </a:extLst>
            </p:cNvPr>
            <p:cNvSpPr txBox="1">
              <a:spLocks/>
            </p:cNvSpPr>
            <p:nvPr/>
          </p:nvSpPr>
          <p:spPr>
            <a:xfrm>
              <a:off x="5276314" y="12007102"/>
              <a:ext cx="6296560" cy="467583"/>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Helvetica Regular" pitchFamily="34" charset="0"/>
                  <a:ea typeface="Helvetica Regular" pitchFamily="34" charset="-122"/>
                  <a:cs typeface="Helvetica Regular"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57" dirty="0">
                  <a:solidFill>
                    <a:schemeClr val="tx1"/>
                  </a:solidFill>
                </a:rPr>
                <a:t>Design and deploy chatbots seamlessly across multiple platforms, delivering personalized interactions and broad user engagement without coding expertise.</a:t>
              </a:r>
            </a:p>
          </p:txBody>
        </p:sp>
      </p:grpSp>
      <p:grpSp>
        <p:nvGrpSpPr>
          <p:cNvPr id="5" name="Group 4">
            <a:extLst>
              <a:ext uri="{FF2B5EF4-FFF2-40B4-BE49-F238E27FC236}">
                <a16:creationId xmlns:a16="http://schemas.microsoft.com/office/drawing/2014/main" id="{6B4DACB5-C472-2400-DE64-66858F6526CD}"/>
              </a:ext>
            </a:extLst>
          </p:cNvPr>
          <p:cNvGrpSpPr/>
          <p:nvPr/>
        </p:nvGrpSpPr>
        <p:grpSpPr>
          <a:xfrm>
            <a:off x="2647215" y="8106650"/>
            <a:ext cx="4027505" cy="471483"/>
            <a:chOff x="4831853" y="12668750"/>
            <a:chExt cx="6741021" cy="748026"/>
          </a:xfrm>
        </p:grpSpPr>
        <p:sp>
          <p:nvSpPr>
            <p:cNvPr id="29" name="Text Placeholder 31">
              <a:extLst>
                <a:ext uri="{FF2B5EF4-FFF2-40B4-BE49-F238E27FC236}">
                  <a16:creationId xmlns:a16="http://schemas.microsoft.com/office/drawing/2014/main" id="{88E37523-305E-5EC9-1EC2-24710E57E01E}"/>
                </a:ext>
              </a:extLst>
            </p:cNvPr>
            <p:cNvSpPr txBox="1">
              <a:spLocks/>
            </p:cNvSpPr>
            <p:nvPr/>
          </p:nvSpPr>
          <p:spPr>
            <a:xfrm>
              <a:off x="5276315" y="12668750"/>
              <a:ext cx="6277510" cy="350585"/>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135" dirty="0">
                  <a:solidFill>
                    <a:schemeClr val="tx1"/>
                  </a:solidFill>
                </a:rPr>
                <a:t>Intelligent Automation &amp; Security</a:t>
              </a:r>
              <a:endParaRPr lang="en-US" sz="1135" dirty="0">
                <a:solidFill>
                  <a:schemeClr val="tx1"/>
                </a:solidFill>
              </a:endParaRPr>
            </a:p>
          </p:txBody>
        </p:sp>
        <p:pic>
          <p:nvPicPr>
            <p:cNvPr id="32" name="Graphic 31">
              <a:extLst>
                <a:ext uri="{FF2B5EF4-FFF2-40B4-BE49-F238E27FC236}">
                  <a16:creationId xmlns:a16="http://schemas.microsoft.com/office/drawing/2014/main" id="{5E08CC28-3A97-DCA6-E204-6FF7448F2F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1853" y="12702088"/>
              <a:ext cx="247650" cy="200025"/>
            </a:xfrm>
            <a:prstGeom prst="rect">
              <a:avLst/>
            </a:prstGeom>
          </p:spPr>
        </p:pic>
        <p:sp>
          <p:nvSpPr>
            <p:cNvPr id="35" name="Content Placeholder 42">
              <a:extLst>
                <a:ext uri="{FF2B5EF4-FFF2-40B4-BE49-F238E27FC236}">
                  <a16:creationId xmlns:a16="http://schemas.microsoft.com/office/drawing/2014/main" id="{D6FA4C3A-8268-3218-568D-AACF63575F5A}"/>
                </a:ext>
              </a:extLst>
            </p:cNvPr>
            <p:cNvSpPr txBox="1">
              <a:spLocks/>
            </p:cNvSpPr>
            <p:nvPr/>
          </p:nvSpPr>
          <p:spPr>
            <a:xfrm>
              <a:off x="5276314" y="13034917"/>
              <a:ext cx="6296560" cy="381859"/>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Helvetica Regular" pitchFamily="34" charset="0"/>
                  <a:ea typeface="Helvetica Regular" pitchFamily="34" charset="-122"/>
                  <a:cs typeface="Helvetica Regular"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57" dirty="0">
                  <a:solidFill>
                    <a:schemeClr val="tx1"/>
                  </a:solidFill>
                </a:rPr>
                <a:t>Enhance workflows with AI agents, enable accurate document retrieval, and ensure compliance with enterprise-grade security and responsible AI practices.</a:t>
              </a:r>
            </a:p>
          </p:txBody>
        </p:sp>
      </p:grpSp>
      <p:grpSp>
        <p:nvGrpSpPr>
          <p:cNvPr id="2" name="Group 1">
            <a:extLst>
              <a:ext uri="{FF2B5EF4-FFF2-40B4-BE49-F238E27FC236}">
                <a16:creationId xmlns:a16="http://schemas.microsoft.com/office/drawing/2014/main" id="{CEBD31FC-C4B1-DCDB-9344-98EE9B41D444}"/>
              </a:ext>
            </a:extLst>
          </p:cNvPr>
          <p:cNvGrpSpPr/>
          <p:nvPr/>
        </p:nvGrpSpPr>
        <p:grpSpPr>
          <a:xfrm>
            <a:off x="2647214" y="8821950"/>
            <a:ext cx="4248887" cy="513454"/>
            <a:chOff x="4831853" y="13682699"/>
            <a:chExt cx="6741022" cy="814614"/>
          </a:xfrm>
        </p:grpSpPr>
        <p:sp>
          <p:nvSpPr>
            <p:cNvPr id="30" name="Text Placeholder 31">
              <a:extLst>
                <a:ext uri="{FF2B5EF4-FFF2-40B4-BE49-F238E27FC236}">
                  <a16:creationId xmlns:a16="http://schemas.microsoft.com/office/drawing/2014/main" id="{111DE358-7CC6-A3FD-C184-EEDAF8F35659}"/>
                </a:ext>
              </a:extLst>
            </p:cNvPr>
            <p:cNvSpPr txBox="1">
              <a:spLocks/>
            </p:cNvSpPr>
            <p:nvPr/>
          </p:nvSpPr>
          <p:spPr>
            <a:xfrm>
              <a:off x="5276315" y="13682699"/>
              <a:ext cx="6296560" cy="336773"/>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135" dirty="0">
                  <a:solidFill>
                    <a:schemeClr val="tx1"/>
                  </a:solidFill>
                </a:rPr>
                <a:t>Optimized Collaboration &amp; Insights</a:t>
              </a:r>
              <a:endParaRPr lang="en-US" sz="1135" dirty="0">
                <a:solidFill>
                  <a:schemeClr val="tx1"/>
                </a:solidFill>
              </a:endParaRPr>
            </a:p>
          </p:txBody>
        </p:sp>
        <p:pic>
          <p:nvPicPr>
            <p:cNvPr id="33" name="Graphic 32">
              <a:extLst>
                <a:ext uri="{FF2B5EF4-FFF2-40B4-BE49-F238E27FC236}">
                  <a16:creationId xmlns:a16="http://schemas.microsoft.com/office/drawing/2014/main" id="{62C212AE-C7C2-3E05-325E-CE98F795B7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1853" y="13716037"/>
              <a:ext cx="247650" cy="200025"/>
            </a:xfrm>
            <a:prstGeom prst="rect">
              <a:avLst/>
            </a:prstGeom>
          </p:spPr>
        </p:pic>
        <p:sp>
          <p:nvSpPr>
            <p:cNvPr id="36" name="Content Placeholder 42">
              <a:extLst>
                <a:ext uri="{FF2B5EF4-FFF2-40B4-BE49-F238E27FC236}">
                  <a16:creationId xmlns:a16="http://schemas.microsoft.com/office/drawing/2014/main" id="{545ED073-D686-F2B1-9053-7648BA421929}"/>
                </a:ext>
              </a:extLst>
            </p:cNvPr>
            <p:cNvSpPr txBox="1">
              <a:spLocks/>
            </p:cNvSpPr>
            <p:nvPr/>
          </p:nvSpPr>
          <p:spPr>
            <a:xfrm>
              <a:off x="5276314" y="14027787"/>
              <a:ext cx="5880020" cy="469526"/>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Helvetica Regular" pitchFamily="34" charset="0"/>
                  <a:ea typeface="Helvetica Regular" pitchFamily="34" charset="-122"/>
                  <a:cs typeface="Helvetica Regular" pitchFamily="34" charset="-12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Helvetica Regular" pitchFamily="34" charset="0"/>
                  <a:ea typeface="Helvetica Regular" pitchFamily="34" charset="-122"/>
                  <a:cs typeface="Helvetica Regular"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57" dirty="0">
                  <a:solidFill>
                    <a:schemeClr val="tx1"/>
                  </a:solidFill>
                </a:rPr>
                <a:t>Enable real-time team collaboration, manage chatbot configurations with precise access controls, and improve performance through detailed analytics and trends.</a:t>
              </a:r>
            </a:p>
          </p:txBody>
        </p:sp>
      </p:grpSp>
      <p:cxnSp>
        <p:nvCxnSpPr>
          <p:cNvPr id="38" name="Straight Connector 37">
            <a:extLst>
              <a:ext uri="{FF2B5EF4-FFF2-40B4-BE49-F238E27FC236}">
                <a16:creationId xmlns:a16="http://schemas.microsoft.com/office/drawing/2014/main" id="{B78AE988-3D1A-6692-485B-378B8949F3E6}"/>
              </a:ext>
            </a:extLst>
          </p:cNvPr>
          <p:cNvCxnSpPr>
            <a:cxnSpLocks/>
          </p:cNvCxnSpPr>
          <p:nvPr/>
        </p:nvCxnSpPr>
        <p:spPr>
          <a:xfrm>
            <a:off x="-35217" y="3147252"/>
            <a:ext cx="6919311"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31">
            <a:extLst>
              <a:ext uri="{FF2B5EF4-FFF2-40B4-BE49-F238E27FC236}">
                <a16:creationId xmlns:a16="http://schemas.microsoft.com/office/drawing/2014/main" id="{E1870494-8A08-EAAA-DC56-C4870E9421D3}"/>
              </a:ext>
            </a:extLst>
          </p:cNvPr>
          <p:cNvSpPr txBox="1">
            <a:spLocks/>
          </p:cNvSpPr>
          <p:nvPr/>
        </p:nvSpPr>
        <p:spPr>
          <a:xfrm>
            <a:off x="45917" y="3143349"/>
            <a:ext cx="3238996" cy="711862"/>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3150" b="1"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86" dirty="0">
                <a:solidFill>
                  <a:schemeClr val="tx1"/>
                </a:solidFill>
                <a:cs typeface="Arial"/>
              </a:rPr>
              <a:t>Challenges</a:t>
            </a:r>
          </a:p>
          <a:p>
            <a:r>
              <a:rPr lang="en-US" sz="1200" b="0" dirty="0">
                <a:solidFill>
                  <a:schemeClr val="tx1"/>
                </a:solidFill>
              </a:rPr>
              <a:t>Disconnected AI Ecosystems: Fragmented Workflows, Data Silos, and Inefficient Development</a:t>
            </a:r>
            <a:endParaRPr lang="en-US" sz="1200" b="0" dirty="0">
              <a:solidFill>
                <a:schemeClr val="tx1"/>
              </a:solidFill>
              <a:latin typeface="+mn-lt"/>
            </a:endParaRPr>
          </a:p>
        </p:txBody>
      </p:sp>
      <p:sp>
        <p:nvSpPr>
          <p:cNvPr id="40" name="Text Placeholder 33">
            <a:extLst>
              <a:ext uri="{FF2B5EF4-FFF2-40B4-BE49-F238E27FC236}">
                <a16:creationId xmlns:a16="http://schemas.microsoft.com/office/drawing/2014/main" id="{B222CEDF-6DC3-2D23-6FC8-D925775FE12D}"/>
              </a:ext>
            </a:extLst>
          </p:cNvPr>
          <p:cNvSpPr txBox="1">
            <a:spLocks/>
          </p:cNvSpPr>
          <p:nvPr/>
        </p:nvSpPr>
        <p:spPr>
          <a:xfrm>
            <a:off x="45918" y="3905772"/>
            <a:ext cx="3170432" cy="1571199"/>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mj-lt"/>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851" dirty="0">
                <a:solidFill>
                  <a:schemeClr val="tx1"/>
                </a:solidFill>
              </a:rPr>
              <a:t>Fragmented workflows and data silos lead to operational inefficiencies, scattering data and insights across departments and hindering seamless collaboration and decision-making. Deploying indeterministic AI applications, unaligned with enterprise-specific data, introduces risks, while lacking tailored insights and predictions crucial for business success. Moreover, standalone AI development exacerbates inefficiencies with separate, single-function applications that are costly, complex, and time-intensive to maintain. Together, these challenges create a disconnect between AI systems and enterprise needs, driving up infrastructure expenses and limiting the scalability of AI solutions, ultimately obstructing the realization of holistic, data-driven strategies across the organization.</a:t>
            </a:r>
          </a:p>
        </p:txBody>
      </p:sp>
      <p:sp>
        <p:nvSpPr>
          <p:cNvPr id="44" name="Text Placeholder 33">
            <a:extLst>
              <a:ext uri="{FF2B5EF4-FFF2-40B4-BE49-F238E27FC236}">
                <a16:creationId xmlns:a16="http://schemas.microsoft.com/office/drawing/2014/main" id="{8A1A38A2-0AF1-33F0-BED2-9512D147219B}"/>
              </a:ext>
            </a:extLst>
          </p:cNvPr>
          <p:cNvSpPr txBox="1">
            <a:spLocks/>
          </p:cNvSpPr>
          <p:nvPr/>
        </p:nvSpPr>
        <p:spPr>
          <a:xfrm>
            <a:off x="2643630" y="6809229"/>
            <a:ext cx="4310573" cy="261867"/>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mj-lt"/>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51" dirty="0">
                <a:solidFill>
                  <a:schemeClr val="tx1"/>
                </a:solidFill>
              </a:rPr>
              <a:t>Unified Chatbot Platform with Seamless Deployment Intelligent Automation Robust Security Collaboration and Performance Optimization</a:t>
            </a:r>
          </a:p>
        </p:txBody>
      </p:sp>
      <p:sp>
        <p:nvSpPr>
          <p:cNvPr id="48" name="Text Placeholder 31">
            <a:extLst>
              <a:ext uri="{FF2B5EF4-FFF2-40B4-BE49-F238E27FC236}">
                <a16:creationId xmlns:a16="http://schemas.microsoft.com/office/drawing/2014/main" id="{C55D8794-43B8-41AF-D4E8-83EBAFAB3D94}"/>
              </a:ext>
            </a:extLst>
          </p:cNvPr>
          <p:cNvSpPr txBox="1">
            <a:spLocks/>
          </p:cNvSpPr>
          <p:nvPr/>
        </p:nvSpPr>
        <p:spPr>
          <a:xfrm>
            <a:off x="3457199" y="3161021"/>
            <a:ext cx="3278527" cy="895117"/>
          </a:xfrm>
          <a:prstGeom prst="rect">
            <a:avLst/>
          </a:prstGeom>
        </p:spPr>
        <p:txBody>
          <a:bodyPr wrap="square" lIns="0" tIns="0" rIns="0" bIns="0" anchor="t">
            <a:spAutoFit/>
          </a:bodyPr>
          <a:lstStyle>
            <a:lvl1pPr marL="0" indent="0" algn="l" defTabSz="914400" rtl="0" eaLnBrk="1" latinLnBrk="0" hangingPunct="1">
              <a:spcBef>
                <a:spcPct val="20000"/>
              </a:spcBef>
              <a:buFont typeface="Arial" pitchFamily="34" charset="0"/>
              <a:buNone/>
              <a:defRPr lang="en-US" sz="3150" b="1"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86" dirty="0">
                <a:solidFill>
                  <a:schemeClr val="tx1"/>
                </a:solidFill>
                <a:cs typeface="Arial"/>
              </a:rPr>
              <a:t>The </a:t>
            </a:r>
            <a:r>
              <a:rPr lang="en-US" sz="1986" dirty="0" err="1">
                <a:solidFill>
                  <a:schemeClr val="tx1"/>
                </a:solidFill>
                <a:cs typeface="Arial"/>
              </a:rPr>
              <a:t>Celebal’s</a:t>
            </a:r>
            <a:r>
              <a:rPr lang="en-US" sz="1986" dirty="0">
                <a:solidFill>
                  <a:schemeClr val="tx1"/>
                </a:solidFill>
                <a:cs typeface="Arial"/>
              </a:rPr>
              <a:t> Solution</a:t>
            </a:r>
          </a:p>
          <a:p>
            <a:r>
              <a:rPr lang="en-US" sz="1197" b="0" dirty="0">
                <a:solidFill>
                  <a:schemeClr val="tx1"/>
                </a:solidFill>
              </a:rPr>
              <a:t>Konverto simplifies AI development, reducing costs and enhancing collaboration with secure, scalable, and data-driven solutions.</a:t>
            </a:r>
            <a:endParaRPr lang="en-US" sz="1197" b="0" dirty="0">
              <a:solidFill>
                <a:schemeClr val="tx1"/>
              </a:solidFill>
              <a:latin typeface="+mn-lt"/>
            </a:endParaRPr>
          </a:p>
        </p:txBody>
      </p:sp>
      <p:sp>
        <p:nvSpPr>
          <p:cNvPr id="49" name="Text Placeholder 33">
            <a:extLst>
              <a:ext uri="{FF2B5EF4-FFF2-40B4-BE49-F238E27FC236}">
                <a16:creationId xmlns:a16="http://schemas.microsoft.com/office/drawing/2014/main" id="{429E5A38-5667-1930-4A9B-39FAC0F6362B}"/>
              </a:ext>
            </a:extLst>
          </p:cNvPr>
          <p:cNvSpPr txBox="1">
            <a:spLocks/>
          </p:cNvSpPr>
          <p:nvPr/>
        </p:nvSpPr>
        <p:spPr>
          <a:xfrm>
            <a:off x="3457199" y="4095385"/>
            <a:ext cx="3323012" cy="1571199"/>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mj-lt"/>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851" dirty="0">
                <a:solidFill>
                  <a:schemeClr val="tx1"/>
                </a:solidFill>
              </a:rPr>
              <a:t>Konverto empowers enterprises with streamlined AI development, enabling seamless team collaboration to reduce operational costs. Its robust governance ensures AI models are securely grounded in enterprise-specific data, delivering contextually relevant and accurate outcomes. Features like role-based access (RBAC), multi-model support, pre-built templates, real-time analytics, multilingual voice support, and LLM observability centralize AI operations while enhancing scalability. Designed as a unified platform, Konverto accelerates next-gen AI application development and deployment, cutting infrastructure costs. Ideal for CIOs, customer service executives, digital transformation leaders, marketing directors, and operations managers, Konverto drives AI innovation for enterprise-wide efficiency and engagement. </a:t>
            </a:r>
          </a:p>
        </p:txBody>
      </p:sp>
      <p:sp>
        <p:nvSpPr>
          <p:cNvPr id="50" name="Object28">
            <a:extLst>
              <a:ext uri="{FF2B5EF4-FFF2-40B4-BE49-F238E27FC236}">
                <a16:creationId xmlns:a16="http://schemas.microsoft.com/office/drawing/2014/main" id="{98A1666F-F0E3-1D10-3D4E-51C474AF5EA8}"/>
              </a:ext>
            </a:extLst>
          </p:cNvPr>
          <p:cNvSpPr/>
          <p:nvPr/>
        </p:nvSpPr>
        <p:spPr>
          <a:xfrm>
            <a:off x="97960" y="9527152"/>
            <a:ext cx="2627301" cy="84126"/>
          </a:xfrm>
          <a:prstGeom prst="rect">
            <a:avLst/>
          </a:prstGeom>
          <a:noFill/>
          <a:ln/>
        </p:spPr>
        <p:txBody>
          <a:bodyPr wrap="square" lIns="0" tIns="0" rIns="0" bIns="0" rtlCol="0" anchor="t">
            <a:spAutoFit/>
          </a:bodyPr>
          <a:lstStyle/>
          <a:p>
            <a:pPr>
              <a:lnSpc>
                <a:spcPts val="689"/>
              </a:lnSpc>
            </a:pPr>
            <a:r>
              <a:rPr lang="en-US" sz="472" dirty="0">
                <a:latin typeface="+mj-lt"/>
                <a:ea typeface="Helvetica Regular" pitchFamily="34" charset="-122"/>
                <a:cs typeface="Helvetica Regular" pitchFamily="34" charset="-120"/>
              </a:rPr>
              <a:t>Celebal Technologies    |   Contact: Nikhil Mathur   |   Email: nikhil.mathur1@celebaltech.com</a:t>
            </a:r>
            <a:endParaRPr lang="en-US" sz="472" dirty="0">
              <a:latin typeface="+mj-lt"/>
            </a:endParaRPr>
          </a:p>
        </p:txBody>
      </p:sp>
      <p:pic>
        <p:nvPicPr>
          <p:cNvPr id="13" name="Picture Placeholder 12">
            <a:extLst>
              <a:ext uri="{FF2B5EF4-FFF2-40B4-BE49-F238E27FC236}">
                <a16:creationId xmlns:a16="http://schemas.microsoft.com/office/drawing/2014/main" id="{175FCB25-8EA7-D824-B4DD-D4CCAA98D1E7}"/>
              </a:ext>
            </a:extLst>
          </p:cNvPr>
          <p:cNvPicPr>
            <a:picLocks noGrp="1" noChangeAspect="1"/>
          </p:cNvPicPr>
          <p:nvPr>
            <p:ph type="pic" sz="quarter" idx="4294967295"/>
          </p:nvPr>
        </p:nvPicPr>
        <p:blipFill rotWithShape="1">
          <a:blip r:embed="rId5"/>
          <a:srcRect l="14047" t="19938" r="42154" b="12857"/>
          <a:stretch/>
        </p:blipFill>
        <p:spPr>
          <a:xfrm>
            <a:off x="97960" y="6424613"/>
            <a:ext cx="2316628" cy="2376487"/>
          </a:xfrm>
          <a:prstGeom prst="rect">
            <a:avLst/>
          </a:prstGeom>
        </p:spPr>
      </p:pic>
      <p:pic>
        <p:nvPicPr>
          <p:cNvPr id="45" name="Picture 44">
            <a:extLst>
              <a:ext uri="{FF2B5EF4-FFF2-40B4-BE49-F238E27FC236}">
                <a16:creationId xmlns:a16="http://schemas.microsoft.com/office/drawing/2014/main" id="{91011D3D-03CA-6C99-CCF7-9E246D434831}"/>
              </a:ext>
            </a:extLst>
          </p:cNvPr>
          <p:cNvPicPr>
            <a:picLocks/>
          </p:cNvPicPr>
          <p:nvPr/>
        </p:nvPicPr>
        <p:blipFill rotWithShape="1">
          <a:blip r:embed="rId6"/>
          <a:srcRect t="15313" b="64431"/>
          <a:stretch/>
        </p:blipFill>
        <p:spPr>
          <a:xfrm>
            <a:off x="0" y="-1420"/>
            <a:ext cx="6858000" cy="873201"/>
          </a:xfrm>
          <a:prstGeom prst="rect">
            <a:avLst/>
          </a:prstGeom>
        </p:spPr>
      </p:pic>
      <p:sp>
        <p:nvSpPr>
          <p:cNvPr id="10" name="Text Placeholder 55">
            <a:extLst>
              <a:ext uri="{FF2B5EF4-FFF2-40B4-BE49-F238E27FC236}">
                <a16:creationId xmlns:a16="http://schemas.microsoft.com/office/drawing/2014/main" id="{B3E16763-30D4-FF5C-E76C-D55939EFCFB9}"/>
              </a:ext>
            </a:extLst>
          </p:cNvPr>
          <p:cNvSpPr txBox="1">
            <a:spLocks/>
          </p:cNvSpPr>
          <p:nvPr/>
        </p:nvSpPr>
        <p:spPr>
          <a:xfrm>
            <a:off x="204204" y="1600563"/>
            <a:ext cx="6587637" cy="309453"/>
          </a:xfrm>
          <a:prstGeom prst="rect">
            <a:avLst/>
          </a:prstGeom>
        </p:spPr>
        <p:txBody>
          <a:bodyPr lIns="0" tIns="0" rIns="0" bIns="0" anchor="t"/>
          <a:lstStyle>
            <a:lvl1pPr marL="0" indent="0" algn="l" defTabSz="914400" rtl="0" eaLnBrk="1" latinLnBrk="0" hangingPunct="1">
              <a:lnSpc>
                <a:spcPts val="5700"/>
              </a:lnSpc>
              <a:spcBef>
                <a:spcPct val="20000"/>
              </a:spcBef>
              <a:buFont typeface="Arial" pitchFamily="34" charset="0"/>
              <a:buNone/>
              <a:defRPr lang="en-US" sz="4800" b="1" i="0" kern="1200" dirty="0" smtClean="0">
                <a:solidFill>
                  <a:srgbClr val="FF00E5"/>
                </a:solidFill>
                <a:latin typeface="+mj-lt"/>
                <a:ea typeface="Arial" panose="020B0604020202020204" pitchFamily="34" charset="0"/>
                <a:cs typeface="Arial" panose="020B0604020202020204" pitchFamily="34" charset="0"/>
              </a:defRPr>
            </a:lvl1pPr>
            <a:lvl2pPr marL="457200" indent="0" algn="l" defTabSz="914400" rtl="0" eaLnBrk="1" latinLnBrk="0" hangingPunct="1">
              <a:spcBef>
                <a:spcPct val="20000"/>
              </a:spcBef>
              <a:buFont typeface="Arial" pitchFamily="34" charset="0"/>
              <a:buNone/>
              <a:defRPr lang="en-US" sz="5400" b="1" i="0" kern="1200" dirty="0" smtClean="0">
                <a:solidFill>
                  <a:srgbClr val="FF00E5"/>
                </a:solidFill>
                <a:latin typeface="Helvetica Bold" pitchFamily="34" charset="0"/>
                <a:ea typeface="Helvetica Bold" pitchFamily="34" charset="-122"/>
                <a:cs typeface="Helvetica Bold" pitchFamily="34" charset="-120"/>
              </a:defRPr>
            </a:lvl2pPr>
            <a:lvl3pPr marL="914400" indent="0" algn="l" defTabSz="914400" rtl="0" eaLnBrk="1" latinLnBrk="0" hangingPunct="1">
              <a:spcBef>
                <a:spcPct val="20000"/>
              </a:spcBef>
              <a:buFont typeface="Arial" pitchFamily="34" charset="0"/>
              <a:buNone/>
              <a:defRPr lang="en-US" sz="5400" b="1" i="0" kern="1200" dirty="0" smtClean="0">
                <a:solidFill>
                  <a:srgbClr val="FF00E5"/>
                </a:solidFill>
                <a:latin typeface="Helvetica Bold" pitchFamily="34" charset="0"/>
                <a:ea typeface="Helvetica Bold" pitchFamily="34" charset="-122"/>
                <a:cs typeface="Helvetica Bold" pitchFamily="34" charset="-120"/>
              </a:defRPr>
            </a:lvl3pPr>
            <a:lvl4pPr marL="1371600" indent="0" algn="l" defTabSz="914400" rtl="0" eaLnBrk="1" latinLnBrk="0" hangingPunct="1">
              <a:spcBef>
                <a:spcPct val="20000"/>
              </a:spcBef>
              <a:buFont typeface="Arial" pitchFamily="34" charset="0"/>
              <a:buNone/>
              <a:defRPr lang="en-US" sz="5400" b="1" i="0" kern="1200" dirty="0" smtClean="0">
                <a:solidFill>
                  <a:srgbClr val="FF00E5"/>
                </a:solidFill>
                <a:latin typeface="Helvetica Bold" pitchFamily="34" charset="0"/>
                <a:ea typeface="Helvetica Bold" pitchFamily="34" charset="-122"/>
                <a:cs typeface="Helvetica Bold" pitchFamily="34" charset="-120"/>
              </a:defRPr>
            </a:lvl4pPr>
            <a:lvl5pPr marL="1828800" indent="0" algn="l" defTabSz="914400" rtl="0" eaLnBrk="1" latinLnBrk="0" hangingPunct="1">
              <a:spcBef>
                <a:spcPct val="20000"/>
              </a:spcBef>
              <a:buFont typeface="Arial" pitchFamily="34" charset="0"/>
              <a:buNone/>
              <a:defRPr lang="en-US" sz="5400" b="1" i="0" kern="1200" dirty="0">
                <a:solidFill>
                  <a:srgbClr val="FF00E5"/>
                </a:solidFill>
                <a:latin typeface="Helvetica Bold" pitchFamily="34" charset="0"/>
                <a:ea typeface="Helvetica Bold" pitchFamily="34" charset="-122"/>
                <a:cs typeface="Helvetica Bold"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800" dirty="0">
                <a:solidFill>
                  <a:schemeClr val="tx1"/>
                </a:solidFill>
                <a:cs typeface="Arial"/>
              </a:rPr>
              <a:t>Unified Low-code platform for rapidly creating, managing &amp; deploying advanced LLM Applications.</a:t>
            </a:r>
            <a:endParaRPr lang="en-US" sz="2773" dirty="0">
              <a:solidFill>
                <a:schemeClr val="tx1"/>
              </a:solidFill>
              <a:cs typeface="Arial"/>
            </a:endParaRPr>
          </a:p>
        </p:txBody>
      </p:sp>
      <p:pic>
        <p:nvPicPr>
          <p:cNvPr id="14" name="Picture 13">
            <a:extLst>
              <a:ext uri="{FF2B5EF4-FFF2-40B4-BE49-F238E27FC236}">
                <a16:creationId xmlns:a16="http://schemas.microsoft.com/office/drawing/2014/main" id="{F962419F-D23D-BFE3-97FC-A9D2A9736637}"/>
              </a:ext>
            </a:extLst>
          </p:cNvPr>
          <p:cNvPicPr>
            <a:picLocks noChangeAspect="1"/>
          </p:cNvPicPr>
          <p:nvPr/>
        </p:nvPicPr>
        <p:blipFill>
          <a:blip r:embed="rId7"/>
          <a:stretch>
            <a:fillRect/>
          </a:stretch>
        </p:blipFill>
        <p:spPr>
          <a:xfrm>
            <a:off x="125641" y="931347"/>
            <a:ext cx="5073823" cy="616577"/>
          </a:xfrm>
          <a:prstGeom prst="rect">
            <a:avLst/>
          </a:prstGeom>
        </p:spPr>
      </p:pic>
    </p:spTree>
    <p:extLst>
      <p:ext uri="{BB962C8B-B14F-4D97-AF65-F5344CB8AC3E}">
        <p14:creationId xmlns:p14="http://schemas.microsoft.com/office/powerpoint/2010/main" val="356467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24">
            <a:extLst>
              <a:ext uri="{FF2B5EF4-FFF2-40B4-BE49-F238E27FC236}">
                <a16:creationId xmlns:a16="http://schemas.microsoft.com/office/drawing/2014/main" id="{BCDFA1A1-1AB8-CBEC-7B90-FB993779A25B}"/>
              </a:ext>
            </a:extLst>
          </p:cNvPr>
          <p:cNvSpPr/>
          <p:nvPr/>
        </p:nvSpPr>
        <p:spPr>
          <a:xfrm>
            <a:off x="3969572" y="1647950"/>
            <a:ext cx="2802367" cy="6248795"/>
          </a:xfrm>
          <a:custGeom>
            <a:avLst/>
            <a:gdLst>
              <a:gd name="connsiteX0" fmla="*/ 579970 w 4962525"/>
              <a:gd name="connsiteY0" fmla="*/ 0 h 10782300"/>
              <a:gd name="connsiteX1" fmla="*/ 1191912 w 4962525"/>
              <a:gd name="connsiteY1" fmla="*/ 0 h 10782300"/>
              <a:gd name="connsiteX2" fmla="*/ 4382555 w 4962525"/>
              <a:gd name="connsiteY2" fmla="*/ 0 h 10782300"/>
              <a:gd name="connsiteX3" fmla="*/ 4962525 w 4962525"/>
              <a:gd name="connsiteY3" fmla="*/ 0 h 10782300"/>
              <a:gd name="connsiteX4" fmla="*/ 4962525 w 4962525"/>
              <a:gd name="connsiteY4" fmla="*/ 579970 h 10782300"/>
              <a:gd name="connsiteX5" fmla="*/ 4962525 w 4962525"/>
              <a:gd name="connsiteY5" fmla="*/ 10202330 h 10782300"/>
              <a:gd name="connsiteX6" fmla="*/ 4962525 w 4962525"/>
              <a:gd name="connsiteY6" fmla="*/ 10782300 h 10782300"/>
              <a:gd name="connsiteX7" fmla="*/ 4382555 w 4962525"/>
              <a:gd name="connsiteY7" fmla="*/ 10782300 h 10782300"/>
              <a:gd name="connsiteX8" fmla="*/ 1191912 w 4962525"/>
              <a:gd name="connsiteY8" fmla="*/ 10782300 h 10782300"/>
              <a:gd name="connsiteX9" fmla="*/ 579970 w 4962525"/>
              <a:gd name="connsiteY9" fmla="*/ 10782300 h 10782300"/>
              <a:gd name="connsiteX10" fmla="*/ 0 w 4962525"/>
              <a:gd name="connsiteY10" fmla="*/ 10202330 h 10782300"/>
              <a:gd name="connsiteX11" fmla="*/ 0 w 4962525"/>
              <a:gd name="connsiteY11" fmla="*/ 579970 h 10782300"/>
              <a:gd name="connsiteX12" fmla="*/ 579970 w 4962525"/>
              <a:gd name="connsiteY12" fmla="*/ 0 h 107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62525" h="10782300">
                <a:moveTo>
                  <a:pt x="579970" y="0"/>
                </a:moveTo>
                <a:lnTo>
                  <a:pt x="1191912" y="0"/>
                </a:lnTo>
                <a:lnTo>
                  <a:pt x="4382555" y="0"/>
                </a:lnTo>
                <a:lnTo>
                  <a:pt x="4962525" y="0"/>
                </a:lnTo>
                <a:lnTo>
                  <a:pt x="4962525" y="579970"/>
                </a:lnTo>
                <a:lnTo>
                  <a:pt x="4962525" y="10202330"/>
                </a:lnTo>
                <a:lnTo>
                  <a:pt x="4962525" y="10782300"/>
                </a:lnTo>
                <a:lnTo>
                  <a:pt x="4382555" y="10782300"/>
                </a:lnTo>
                <a:lnTo>
                  <a:pt x="1191912" y="10782300"/>
                </a:lnTo>
                <a:lnTo>
                  <a:pt x="579970" y="10782300"/>
                </a:lnTo>
                <a:cubicBezTo>
                  <a:pt x="259661" y="10782300"/>
                  <a:pt x="0" y="10522639"/>
                  <a:pt x="0" y="10202330"/>
                </a:cubicBezTo>
                <a:lnTo>
                  <a:pt x="0" y="579970"/>
                </a:lnTo>
                <a:cubicBezTo>
                  <a:pt x="0" y="259661"/>
                  <a:pt x="259661" y="0"/>
                  <a:pt x="579970" y="0"/>
                </a:cubicBez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6">
              <a:latin typeface="+mj-lt"/>
            </a:endParaRPr>
          </a:p>
        </p:txBody>
      </p:sp>
      <p:sp>
        <p:nvSpPr>
          <p:cNvPr id="20" name="Freeform: Shape 23">
            <a:extLst>
              <a:ext uri="{FF2B5EF4-FFF2-40B4-BE49-F238E27FC236}">
                <a16:creationId xmlns:a16="http://schemas.microsoft.com/office/drawing/2014/main" id="{214F6DD5-7DDC-2F02-327C-0C1691172FF7}"/>
              </a:ext>
            </a:extLst>
          </p:cNvPr>
          <p:cNvSpPr/>
          <p:nvPr/>
        </p:nvSpPr>
        <p:spPr>
          <a:xfrm>
            <a:off x="4055634" y="1540373"/>
            <a:ext cx="2802367" cy="6248795"/>
          </a:xfrm>
          <a:custGeom>
            <a:avLst/>
            <a:gdLst>
              <a:gd name="connsiteX0" fmla="*/ 579970 w 4962525"/>
              <a:gd name="connsiteY0" fmla="*/ 0 h 10782300"/>
              <a:gd name="connsiteX1" fmla="*/ 1191912 w 4962525"/>
              <a:gd name="connsiteY1" fmla="*/ 0 h 10782300"/>
              <a:gd name="connsiteX2" fmla="*/ 4382555 w 4962525"/>
              <a:gd name="connsiteY2" fmla="*/ 0 h 10782300"/>
              <a:gd name="connsiteX3" fmla="*/ 4962525 w 4962525"/>
              <a:gd name="connsiteY3" fmla="*/ 0 h 10782300"/>
              <a:gd name="connsiteX4" fmla="*/ 4962525 w 4962525"/>
              <a:gd name="connsiteY4" fmla="*/ 579970 h 10782300"/>
              <a:gd name="connsiteX5" fmla="*/ 4962525 w 4962525"/>
              <a:gd name="connsiteY5" fmla="*/ 10202330 h 10782300"/>
              <a:gd name="connsiteX6" fmla="*/ 4962525 w 4962525"/>
              <a:gd name="connsiteY6" fmla="*/ 10782300 h 10782300"/>
              <a:gd name="connsiteX7" fmla="*/ 4382555 w 4962525"/>
              <a:gd name="connsiteY7" fmla="*/ 10782300 h 10782300"/>
              <a:gd name="connsiteX8" fmla="*/ 1191912 w 4962525"/>
              <a:gd name="connsiteY8" fmla="*/ 10782300 h 10782300"/>
              <a:gd name="connsiteX9" fmla="*/ 579970 w 4962525"/>
              <a:gd name="connsiteY9" fmla="*/ 10782300 h 10782300"/>
              <a:gd name="connsiteX10" fmla="*/ 0 w 4962525"/>
              <a:gd name="connsiteY10" fmla="*/ 10202330 h 10782300"/>
              <a:gd name="connsiteX11" fmla="*/ 0 w 4962525"/>
              <a:gd name="connsiteY11" fmla="*/ 579970 h 10782300"/>
              <a:gd name="connsiteX12" fmla="*/ 579970 w 4962525"/>
              <a:gd name="connsiteY12" fmla="*/ 0 h 107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62525" h="10782300">
                <a:moveTo>
                  <a:pt x="579970" y="0"/>
                </a:moveTo>
                <a:lnTo>
                  <a:pt x="1191912" y="0"/>
                </a:lnTo>
                <a:lnTo>
                  <a:pt x="4382555" y="0"/>
                </a:lnTo>
                <a:lnTo>
                  <a:pt x="4962525" y="0"/>
                </a:lnTo>
                <a:lnTo>
                  <a:pt x="4962525" y="579970"/>
                </a:lnTo>
                <a:lnTo>
                  <a:pt x="4962525" y="10202330"/>
                </a:lnTo>
                <a:lnTo>
                  <a:pt x="4962525" y="10782300"/>
                </a:lnTo>
                <a:lnTo>
                  <a:pt x="4382555" y="10782300"/>
                </a:lnTo>
                <a:lnTo>
                  <a:pt x="1191912" y="10782300"/>
                </a:lnTo>
                <a:lnTo>
                  <a:pt x="579970" y="10782300"/>
                </a:lnTo>
                <a:cubicBezTo>
                  <a:pt x="259661" y="10782300"/>
                  <a:pt x="0" y="10522639"/>
                  <a:pt x="0" y="10202330"/>
                </a:cubicBezTo>
                <a:lnTo>
                  <a:pt x="0" y="579970"/>
                </a:lnTo>
                <a:cubicBezTo>
                  <a:pt x="0" y="259661"/>
                  <a:pt x="259661" y="0"/>
                  <a:pt x="579970" y="0"/>
                </a:cubicBezTo>
                <a:close/>
              </a:path>
            </a:pathLst>
          </a:custGeom>
          <a:solidFill>
            <a:srgbClr val="F1F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6">
              <a:latin typeface="+mj-lt"/>
            </a:endParaRPr>
          </a:p>
        </p:txBody>
      </p:sp>
      <p:sp>
        <p:nvSpPr>
          <p:cNvPr id="21" name="Rectangle 20">
            <a:extLst>
              <a:ext uri="{FF2B5EF4-FFF2-40B4-BE49-F238E27FC236}">
                <a16:creationId xmlns:a16="http://schemas.microsoft.com/office/drawing/2014/main" id="{A5109E57-6C7B-B977-ADA1-596B5CE9DC66}"/>
              </a:ext>
            </a:extLst>
          </p:cNvPr>
          <p:cNvSpPr/>
          <p:nvPr/>
        </p:nvSpPr>
        <p:spPr>
          <a:xfrm>
            <a:off x="4055633" y="6530162"/>
            <a:ext cx="2802367" cy="1248877"/>
          </a:xfrm>
          <a:prstGeom prst="rect">
            <a:avLst/>
          </a:prstGeom>
          <a:solidFill>
            <a:srgbClr val="000000"/>
          </a:solidFill>
          <a:ln>
            <a:solidFill>
              <a:srgbClr val="F1F3F3"/>
            </a:solidFill>
          </a:ln>
          <a:effectLst>
            <a:outerShdw blurRad="1270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6">
              <a:latin typeface="+mj-lt"/>
            </a:endParaRPr>
          </a:p>
        </p:txBody>
      </p:sp>
      <p:pic>
        <p:nvPicPr>
          <p:cNvPr id="24" name="Object 7" descr="preencoded.png">
            <a:extLst>
              <a:ext uri="{FF2B5EF4-FFF2-40B4-BE49-F238E27FC236}">
                <a16:creationId xmlns:a16="http://schemas.microsoft.com/office/drawing/2014/main" id="{CE789528-0C0B-3303-9D5C-59F053E8BC0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8108" y="5239706"/>
            <a:ext cx="3334871" cy="10327"/>
          </a:xfrm>
          <a:prstGeom prst="rect">
            <a:avLst/>
          </a:prstGeom>
        </p:spPr>
      </p:pic>
      <p:sp>
        <p:nvSpPr>
          <p:cNvPr id="25" name="Object21">
            <a:extLst>
              <a:ext uri="{FF2B5EF4-FFF2-40B4-BE49-F238E27FC236}">
                <a16:creationId xmlns:a16="http://schemas.microsoft.com/office/drawing/2014/main" id="{CBA7F166-F651-86AD-41D2-750826A0EC67}"/>
              </a:ext>
            </a:extLst>
          </p:cNvPr>
          <p:cNvSpPr/>
          <p:nvPr/>
        </p:nvSpPr>
        <p:spPr>
          <a:xfrm>
            <a:off x="368655" y="4653968"/>
            <a:ext cx="3200620" cy="268941"/>
          </a:xfrm>
          <a:prstGeom prst="rect">
            <a:avLst/>
          </a:prstGeom>
          <a:noFill/>
          <a:ln/>
        </p:spPr>
        <p:txBody>
          <a:bodyPr wrap="square" lIns="0" tIns="0" rIns="0" bIns="0" rtlCol="0" anchor="t"/>
          <a:lstStyle/>
          <a:p>
            <a:pPr>
              <a:lnSpc>
                <a:spcPts val="2135"/>
              </a:lnSpc>
            </a:pPr>
            <a:r>
              <a:rPr lang="en-US" sz="1779" b="1" dirty="0">
                <a:solidFill>
                  <a:srgbClr val="232F3E"/>
                </a:solidFill>
                <a:latin typeface="+mj-lt"/>
                <a:ea typeface="Helvetica Bold" pitchFamily="34" charset="-122"/>
                <a:cs typeface="Arial" panose="020B0604020202020204" pitchFamily="34" charset="0"/>
              </a:rPr>
              <a:t>Case Study: </a:t>
            </a:r>
          </a:p>
          <a:p>
            <a:pPr>
              <a:lnSpc>
                <a:spcPts val="2135"/>
              </a:lnSpc>
            </a:pPr>
            <a:r>
              <a:rPr lang="en-US" sz="1807" dirty="0">
                <a:solidFill>
                  <a:srgbClr val="FF00FC"/>
                </a:solidFill>
              </a:rPr>
              <a:t> </a:t>
            </a:r>
            <a:r>
              <a:rPr lang="en-US" sz="1807" dirty="0"/>
              <a:t>Global Automobile Company  </a:t>
            </a:r>
            <a:endParaRPr lang="en-US" sz="1779" dirty="0">
              <a:latin typeface="+mj-lt"/>
            </a:endParaRPr>
          </a:p>
        </p:txBody>
      </p:sp>
      <p:sp>
        <p:nvSpPr>
          <p:cNvPr id="26" name="Text Placeholder 31">
            <a:extLst>
              <a:ext uri="{FF2B5EF4-FFF2-40B4-BE49-F238E27FC236}">
                <a16:creationId xmlns:a16="http://schemas.microsoft.com/office/drawing/2014/main" id="{4294D467-4349-3A1F-CB51-FE754F337BAD}"/>
              </a:ext>
            </a:extLst>
          </p:cNvPr>
          <p:cNvSpPr txBox="1">
            <a:spLocks/>
          </p:cNvSpPr>
          <p:nvPr/>
        </p:nvSpPr>
        <p:spPr>
          <a:xfrm>
            <a:off x="506902" y="5394788"/>
            <a:ext cx="3156078" cy="906915"/>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16" dirty="0">
                <a:solidFill>
                  <a:schemeClr val="tx1"/>
                </a:solidFill>
              </a:rPr>
              <a:t>Challenges</a:t>
            </a:r>
          </a:p>
          <a:p>
            <a:pPr algn="just"/>
            <a:r>
              <a:rPr lang="en-US" sz="762" b="0" dirty="0">
                <a:solidFill>
                  <a:schemeClr val="tx1"/>
                </a:solidFill>
              </a:rPr>
              <a:t>A global automobile leader with over 6,000 customer support agents faced challenges in training and support quality. Agents struggled to find answers to client queries searching in large number of documents manually, leading to prolonged call times .Inability to provide accurate answers from a knowledge base during live calls</a:t>
            </a:r>
            <a:r>
              <a:rPr lang="en-US" sz="762" b="0" dirty="0">
                <a:solidFill>
                  <a:srgbClr val="FF00FC"/>
                </a:solidFill>
              </a:rPr>
              <a:t>.</a:t>
            </a:r>
          </a:p>
          <a:p>
            <a:endParaRPr lang="en-US" sz="762" b="0" dirty="0">
              <a:solidFill>
                <a:srgbClr val="FF00FC"/>
              </a:solidFill>
            </a:endParaRPr>
          </a:p>
        </p:txBody>
      </p:sp>
      <p:pic>
        <p:nvPicPr>
          <p:cNvPr id="32" name="Graphic 31">
            <a:extLst>
              <a:ext uri="{FF2B5EF4-FFF2-40B4-BE49-F238E27FC236}">
                <a16:creationId xmlns:a16="http://schemas.microsoft.com/office/drawing/2014/main" id="{4500B6DF-BFBF-B270-1215-454CB2EED2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1082" y="6975596"/>
            <a:ext cx="350734" cy="283285"/>
          </a:xfrm>
          <a:prstGeom prst="rect">
            <a:avLst/>
          </a:prstGeom>
        </p:spPr>
      </p:pic>
      <p:pic>
        <p:nvPicPr>
          <p:cNvPr id="33" name="Object 9" descr="preencoded.png">
            <a:extLst>
              <a:ext uri="{FF2B5EF4-FFF2-40B4-BE49-F238E27FC236}">
                <a16:creationId xmlns:a16="http://schemas.microsoft.com/office/drawing/2014/main" id="{BD02BB03-01FF-7864-FDCA-8A5514527FE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 y="8265363"/>
            <a:ext cx="6858000" cy="32273"/>
          </a:xfrm>
          <a:prstGeom prst="rect">
            <a:avLst/>
          </a:prstGeom>
        </p:spPr>
      </p:pic>
      <p:pic>
        <p:nvPicPr>
          <p:cNvPr id="38" name="Object 11" descr="preencoded.png">
            <a:extLst>
              <a:ext uri="{FF2B5EF4-FFF2-40B4-BE49-F238E27FC236}">
                <a16:creationId xmlns:a16="http://schemas.microsoft.com/office/drawing/2014/main" id="{63FF79E3-7F57-A8F1-0E44-3FC08BC0274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904586" y="1736879"/>
            <a:ext cx="1139229" cy="1150080"/>
          </a:xfrm>
          <a:prstGeom prst="rect">
            <a:avLst/>
          </a:prstGeom>
        </p:spPr>
      </p:pic>
      <p:sp>
        <p:nvSpPr>
          <p:cNvPr id="41" name="Text Placeholder 51">
            <a:extLst>
              <a:ext uri="{FF2B5EF4-FFF2-40B4-BE49-F238E27FC236}">
                <a16:creationId xmlns:a16="http://schemas.microsoft.com/office/drawing/2014/main" id="{184AB64A-2C3A-0ED3-6861-000C9DBA6E2E}"/>
              </a:ext>
            </a:extLst>
          </p:cNvPr>
          <p:cNvSpPr txBox="1">
            <a:spLocks/>
          </p:cNvSpPr>
          <p:nvPr/>
        </p:nvSpPr>
        <p:spPr>
          <a:xfrm>
            <a:off x="4426469" y="2999426"/>
            <a:ext cx="2173045" cy="273793"/>
          </a:xfrm>
          <a:prstGeom prst="rect">
            <a:avLst/>
          </a:prstGeom>
        </p:spPr>
        <p:txBody>
          <a:bodyPr lIns="0" tIns="0" rIns="0" bIns="0">
            <a:spAutoFit/>
          </a:bodyPr>
          <a:lstStyle>
            <a:lvl1pPr marL="0" indent="0" algn="l" defTabSz="914400" rtl="0" eaLnBrk="1" latinLnBrk="0" hangingPunct="1">
              <a:spcBef>
                <a:spcPct val="20000"/>
              </a:spcBef>
              <a:buFont typeface="Arial" pitchFamily="34" charset="0"/>
              <a:buNone/>
              <a:defRPr lang="en-US" sz="4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79" spc="-28">
                <a:solidFill>
                  <a:schemeClr val="tx1"/>
                </a:solidFill>
              </a:rPr>
              <a:t>Features</a:t>
            </a:r>
          </a:p>
        </p:txBody>
      </p:sp>
      <p:sp>
        <p:nvSpPr>
          <p:cNvPr id="42" name="Text Placeholder 51">
            <a:extLst>
              <a:ext uri="{FF2B5EF4-FFF2-40B4-BE49-F238E27FC236}">
                <a16:creationId xmlns:a16="http://schemas.microsoft.com/office/drawing/2014/main" id="{5D1C3E64-90D6-9A5A-E5DA-1E5A49C4D73D}"/>
              </a:ext>
            </a:extLst>
          </p:cNvPr>
          <p:cNvSpPr txBox="1">
            <a:spLocks/>
          </p:cNvSpPr>
          <p:nvPr/>
        </p:nvSpPr>
        <p:spPr>
          <a:xfrm>
            <a:off x="4426469" y="3549119"/>
            <a:ext cx="2095463" cy="1290033"/>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mj-lt"/>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762" dirty="0">
                <a:solidFill>
                  <a:schemeClr val="tx1"/>
                </a:solidFill>
              </a:rPr>
              <a:t>Konverto's AI Workflow Builder enables users to create sophisticated AI applications without any coding, leveraging generative AI for rapid development. It seamlessly integrates with AWS Bedrock for LLM servings, utilizing Amazon's robust cloud infrastructure for scalability and reliability. This feature addresses the challenges of unpredictable outcomes and high operational costs by simplifying the development process, reducing time to market, and minimizing resource expenditure through AWS's cost-effective solutions..</a:t>
            </a:r>
          </a:p>
        </p:txBody>
      </p:sp>
      <p:sp>
        <p:nvSpPr>
          <p:cNvPr id="43" name="Text Placeholder 51">
            <a:extLst>
              <a:ext uri="{FF2B5EF4-FFF2-40B4-BE49-F238E27FC236}">
                <a16:creationId xmlns:a16="http://schemas.microsoft.com/office/drawing/2014/main" id="{E9A47BA3-A2BB-6A3D-6EB3-ECED35537393}"/>
              </a:ext>
            </a:extLst>
          </p:cNvPr>
          <p:cNvSpPr txBox="1">
            <a:spLocks/>
          </p:cNvSpPr>
          <p:nvPr/>
        </p:nvSpPr>
        <p:spPr>
          <a:xfrm>
            <a:off x="4593516" y="6958518"/>
            <a:ext cx="1380672" cy="283285"/>
          </a:xfrm>
          <a:prstGeom prst="rect">
            <a:avLst/>
          </a:prstGeom>
        </p:spPr>
        <p:txBody>
          <a:bodyPr lIns="0" tIns="0" rIns="0" bIns="0" anchor="ctr"/>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47" dirty="0">
                <a:solidFill>
                  <a:schemeClr val="bg1"/>
                </a:solidFill>
              </a:rPr>
              <a:t>Visit AWS Marketplace</a:t>
            </a:r>
            <a:r>
              <a:rPr lang="en-US" sz="847" dirty="0">
                <a:solidFill>
                  <a:schemeClr val="accent5">
                    <a:lumMod val="60000"/>
                    <a:lumOff val="40000"/>
                  </a:schemeClr>
                </a:solidFill>
              </a:rPr>
              <a:t>  </a:t>
            </a:r>
            <a:r>
              <a:rPr lang="en-US" sz="900" dirty="0">
                <a:solidFill>
                  <a:schemeClr val="accent5">
                    <a:lumMod val="60000"/>
                    <a:lumOff val="40000"/>
                  </a:schemeClr>
                </a:solidFill>
                <a:hlinkClick r:id="rId11">
                  <a:extLst>
                    <a:ext uri="{A12FA001-AC4F-418D-AE19-62706E023703}">
                      <ahyp:hlinkClr xmlns:ahyp="http://schemas.microsoft.com/office/drawing/2018/hyperlinkcolor" val="tx"/>
                    </a:ext>
                  </a:extLst>
                </a:hlinkClick>
              </a:rPr>
              <a:t>AWS Marketplace: KONVERTO - Low-code platform for rapidly creating LLM Applications.</a:t>
            </a:r>
            <a:r>
              <a:rPr lang="en-US" sz="847" dirty="0">
                <a:solidFill>
                  <a:schemeClr val="bg1"/>
                </a:solidFill>
              </a:rPr>
              <a:t>to purchase or start a Free Trial today. </a:t>
            </a:r>
          </a:p>
        </p:txBody>
      </p:sp>
      <p:pic>
        <p:nvPicPr>
          <p:cNvPr id="44" name="Graphic 43">
            <a:extLst>
              <a:ext uri="{FF2B5EF4-FFF2-40B4-BE49-F238E27FC236}">
                <a16:creationId xmlns:a16="http://schemas.microsoft.com/office/drawing/2014/main" id="{42A223F4-4207-B84F-6306-AE6D743A60D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4743" y="5412532"/>
            <a:ext cx="139849" cy="112955"/>
          </a:xfrm>
          <a:prstGeom prst="rect">
            <a:avLst/>
          </a:prstGeom>
        </p:spPr>
      </p:pic>
      <p:pic>
        <p:nvPicPr>
          <p:cNvPr id="45" name="Graphic 44">
            <a:extLst>
              <a:ext uri="{FF2B5EF4-FFF2-40B4-BE49-F238E27FC236}">
                <a16:creationId xmlns:a16="http://schemas.microsoft.com/office/drawing/2014/main" id="{EDF723FF-5E8C-DD56-33BE-99CBBCA4A50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4743" y="6243515"/>
            <a:ext cx="139849" cy="112955"/>
          </a:xfrm>
          <a:prstGeom prst="rect">
            <a:avLst/>
          </a:prstGeom>
        </p:spPr>
      </p:pic>
      <p:sp>
        <p:nvSpPr>
          <p:cNvPr id="52" name="Text Placeholder 31">
            <a:extLst>
              <a:ext uri="{FF2B5EF4-FFF2-40B4-BE49-F238E27FC236}">
                <a16:creationId xmlns:a16="http://schemas.microsoft.com/office/drawing/2014/main" id="{8A3CAE70-03F8-7629-E4A1-CE003270DB9B}"/>
              </a:ext>
            </a:extLst>
          </p:cNvPr>
          <p:cNvSpPr txBox="1">
            <a:spLocks/>
          </p:cNvSpPr>
          <p:nvPr/>
        </p:nvSpPr>
        <p:spPr>
          <a:xfrm>
            <a:off x="336069" y="1676897"/>
            <a:ext cx="2810861" cy="547586"/>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3150" b="1"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79" dirty="0">
                <a:solidFill>
                  <a:schemeClr val="tx1"/>
                </a:solidFill>
              </a:rPr>
              <a:t>Celebal Technologies </a:t>
            </a:r>
          </a:p>
          <a:p>
            <a:pPr>
              <a:spcBef>
                <a:spcPts val="0"/>
              </a:spcBef>
            </a:pPr>
            <a:r>
              <a:rPr lang="en-US" sz="1779" dirty="0">
                <a:solidFill>
                  <a:schemeClr val="tx1"/>
                </a:solidFill>
              </a:rPr>
              <a:t>on AWS</a:t>
            </a:r>
            <a:endParaRPr lang="en-US" sz="1073" b="0" dirty="0">
              <a:solidFill>
                <a:srgbClr val="FF00FC"/>
              </a:solidFill>
              <a:latin typeface="+mn-lt"/>
            </a:endParaRPr>
          </a:p>
        </p:txBody>
      </p:sp>
      <p:sp>
        <p:nvSpPr>
          <p:cNvPr id="53" name="Text Placeholder 33">
            <a:extLst>
              <a:ext uri="{FF2B5EF4-FFF2-40B4-BE49-F238E27FC236}">
                <a16:creationId xmlns:a16="http://schemas.microsoft.com/office/drawing/2014/main" id="{DB42430C-4DD5-FE85-4774-1BD02EE210B2}"/>
              </a:ext>
            </a:extLst>
          </p:cNvPr>
          <p:cNvSpPr txBox="1">
            <a:spLocks/>
          </p:cNvSpPr>
          <p:nvPr/>
        </p:nvSpPr>
        <p:spPr>
          <a:xfrm>
            <a:off x="335819" y="2375794"/>
            <a:ext cx="3327160" cy="1172757"/>
          </a:xfrm>
          <a:prstGeom prst="rect">
            <a:avLst/>
          </a:prstGeom>
        </p:spPr>
        <p:txBody>
          <a:bodyPr wrap="square" lIns="0" tIns="0" rIns="0" bIns="0" anchor="t">
            <a:spAutoFit/>
          </a:bodyPr>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mj-lt"/>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762" dirty="0">
                <a:solidFill>
                  <a:schemeClr val="tx1"/>
                </a:solidFill>
                <a:ea typeface="+mj-lt"/>
                <a:cs typeface="+mj-lt"/>
              </a:rPr>
              <a:t>Konverto and AWS create a powerful synergy that maximizes efficiency and accelerates the deployment of AI solutions. With Konverto AI Workflow Builder, users can effortlessly develop sophisticated AI applications without coding, while AWS Bedrock ensures scalability and reliability in model deployment. By leveraging Amazon’s cloud infrastructure, Konverto provides an end-to-end solution that minimizes operational costs and development time. Additionally, Konverto's seamless integration with AWS services like Amazon </a:t>
            </a:r>
            <a:r>
              <a:rPr lang="en-US" sz="762" dirty="0" err="1">
                <a:solidFill>
                  <a:schemeClr val="tx1"/>
                </a:solidFill>
                <a:ea typeface="+mj-lt"/>
                <a:cs typeface="+mj-lt"/>
              </a:rPr>
              <a:t>Textract</a:t>
            </a:r>
            <a:r>
              <a:rPr lang="en-US" sz="762" dirty="0">
                <a:solidFill>
                  <a:schemeClr val="tx1"/>
                </a:solidFill>
                <a:ea typeface="+mj-lt"/>
                <a:cs typeface="+mj-lt"/>
              </a:rPr>
              <a:t> and OpenSearch enables secure, efficient data retrieval and integration from multiple sources. Together, Konverto and AWS offer a unified platform that drives faster, more predictable, and cost-effective AI project outcomes.</a:t>
            </a:r>
          </a:p>
        </p:txBody>
      </p:sp>
      <p:sp>
        <p:nvSpPr>
          <p:cNvPr id="57" name="Text Placeholder 31">
            <a:extLst>
              <a:ext uri="{FF2B5EF4-FFF2-40B4-BE49-F238E27FC236}">
                <a16:creationId xmlns:a16="http://schemas.microsoft.com/office/drawing/2014/main" id="{7C236A05-6F20-C46D-5A7F-FAF2C32513AC}"/>
              </a:ext>
            </a:extLst>
          </p:cNvPr>
          <p:cNvSpPr txBox="1">
            <a:spLocks/>
          </p:cNvSpPr>
          <p:nvPr/>
        </p:nvSpPr>
        <p:spPr>
          <a:xfrm>
            <a:off x="336069" y="8551681"/>
            <a:ext cx="3157003" cy="364972"/>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3150" b="1"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86" dirty="0">
                <a:solidFill>
                  <a:schemeClr val="tx1"/>
                </a:solidFill>
              </a:rPr>
              <a:t>Get started with Celebal Technologies</a:t>
            </a:r>
            <a:r>
              <a:rPr lang="en-US" sz="1186" dirty="0">
                <a:solidFill>
                  <a:srgbClr val="FF00FC"/>
                </a:solidFill>
              </a:rPr>
              <a:t> </a:t>
            </a:r>
            <a:r>
              <a:rPr lang="en-US" sz="1186" dirty="0">
                <a:solidFill>
                  <a:schemeClr val="tx1"/>
                </a:solidFill>
              </a:rPr>
              <a:t>solutions on AWS</a:t>
            </a:r>
            <a:endParaRPr lang="en-US" sz="1186" b="0" dirty="0">
              <a:solidFill>
                <a:srgbClr val="FF00FC"/>
              </a:solidFill>
              <a:latin typeface="+mn-lt"/>
            </a:endParaRPr>
          </a:p>
        </p:txBody>
      </p:sp>
      <p:pic>
        <p:nvPicPr>
          <p:cNvPr id="62" name="Graphic 61">
            <a:extLst>
              <a:ext uri="{FF2B5EF4-FFF2-40B4-BE49-F238E27FC236}">
                <a16:creationId xmlns:a16="http://schemas.microsoft.com/office/drawing/2014/main" id="{1BBD2F18-9174-FFC2-A619-4DC362072D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4743" y="7074472"/>
            <a:ext cx="139849" cy="112955"/>
          </a:xfrm>
          <a:prstGeom prst="rect">
            <a:avLst/>
          </a:prstGeom>
        </p:spPr>
      </p:pic>
      <p:sp>
        <p:nvSpPr>
          <p:cNvPr id="63" name="Text Placeholder 31">
            <a:extLst>
              <a:ext uri="{FF2B5EF4-FFF2-40B4-BE49-F238E27FC236}">
                <a16:creationId xmlns:a16="http://schemas.microsoft.com/office/drawing/2014/main" id="{5C3930AE-0CEC-98DD-FF82-1705F2DA41B0}"/>
              </a:ext>
            </a:extLst>
          </p:cNvPr>
          <p:cNvSpPr txBox="1">
            <a:spLocks/>
          </p:cNvSpPr>
          <p:nvPr/>
        </p:nvSpPr>
        <p:spPr>
          <a:xfrm>
            <a:off x="4426469" y="3370477"/>
            <a:ext cx="2100734" cy="150607"/>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16" dirty="0">
                <a:solidFill>
                  <a:schemeClr val="tx1"/>
                </a:solidFill>
              </a:rPr>
              <a:t>AI Workflow Builde</a:t>
            </a:r>
            <a:r>
              <a:rPr lang="en-US" sz="1016" dirty="0"/>
              <a:t>r</a:t>
            </a:r>
            <a:endParaRPr lang="en-US" sz="1016" dirty="0">
              <a:solidFill>
                <a:srgbClr val="FF00FC"/>
              </a:solidFill>
            </a:endParaRPr>
          </a:p>
        </p:txBody>
      </p:sp>
      <p:sp>
        <p:nvSpPr>
          <p:cNvPr id="65" name="Text Placeholder 51">
            <a:extLst>
              <a:ext uri="{FF2B5EF4-FFF2-40B4-BE49-F238E27FC236}">
                <a16:creationId xmlns:a16="http://schemas.microsoft.com/office/drawing/2014/main" id="{87FBEDD4-36C8-1F94-A166-89C64B632777}"/>
              </a:ext>
            </a:extLst>
          </p:cNvPr>
          <p:cNvSpPr txBox="1">
            <a:spLocks/>
          </p:cNvSpPr>
          <p:nvPr/>
        </p:nvSpPr>
        <p:spPr>
          <a:xfrm>
            <a:off x="4445673" y="5286525"/>
            <a:ext cx="2095463" cy="1172757"/>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1350" b="0" i="0" kern="1200" dirty="0" smtClean="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lang="en-US" sz="1350" b="0" i="0" kern="1200" dirty="0" smtClean="0">
                <a:solidFill>
                  <a:srgbClr val="FF00E5"/>
                </a:solidFill>
                <a:latin typeface="+mj-lt"/>
                <a:ea typeface="Arial" panose="020B060402020202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lang="en-US" sz="1350" b="0" i="0" kern="1200" dirty="0">
                <a:solidFill>
                  <a:srgbClr val="FF00E5"/>
                </a:solidFill>
                <a:latin typeface="+mj-lt"/>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762" dirty="0">
                <a:solidFill>
                  <a:schemeClr val="tx1"/>
                </a:solidFill>
              </a:rPr>
              <a:t>Konverto's Data Integration and Document Retrieval feature allows secure querying of both structured and unstructured enterprise data sources with ease. By integrating with AWS services like Amazon </a:t>
            </a:r>
            <a:r>
              <a:rPr lang="en-US" sz="762" dirty="0" err="1">
                <a:solidFill>
                  <a:schemeClr val="tx1"/>
                </a:solidFill>
              </a:rPr>
              <a:t>Textract</a:t>
            </a:r>
            <a:r>
              <a:rPr lang="en-US" sz="762" dirty="0">
                <a:solidFill>
                  <a:schemeClr val="tx1"/>
                </a:solidFill>
              </a:rPr>
              <a:t> and Amazon OpenSearch, it efficiently enriches and indexes data. This addresses the challenges by providing predictable and efficient data access, reducing operational costs through AWS's scalable services, and enhancing AI project outcomes with reliable and swift data retrieval. </a:t>
            </a:r>
          </a:p>
        </p:txBody>
      </p:sp>
      <p:sp>
        <p:nvSpPr>
          <p:cNvPr id="66" name="Text Placeholder 31">
            <a:extLst>
              <a:ext uri="{FF2B5EF4-FFF2-40B4-BE49-F238E27FC236}">
                <a16:creationId xmlns:a16="http://schemas.microsoft.com/office/drawing/2014/main" id="{FF08F999-D437-AA37-701C-90B276A8816F}"/>
              </a:ext>
            </a:extLst>
          </p:cNvPr>
          <p:cNvSpPr txBox="1">
            <a:spLocks/>
          </p:cNvSpPr>
          <p:nvPr/>
        </p:nvSpPr>
        <p:spPr>
          <a:xfrm>
            <a:off x="4421198" y="4922514"/>
            <a:ext cx="2100734" cy="150607"/>
          </a:xfrm>
          <a:prstGeom prst="rect">
            <a:avLst/>
          </a:prstGeom>
        </p:spPr>
        <p:txBody>
          <a:bodyPr lIns="0" tIns="0" rIns="0" bIns="0"/>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16" dirty="0">
                <a:solidFill>
                  <a:schemeClr val="tx1"/>
                </a:solidFill>
              </a:rPr>
              <a:t>Data Integration and Document Retrieval</a:t>
            </a:r>
          </a:p>
        </p:txBody>
      </p:sp>
      <p:sp>
        <p:nvSpPr>
          <p:cNvPr id="71" name="Text Placeholder 31">
            <a:extLst>
              <a:ext uri="{FF2B5EF4-FFF2-40B4-BE49-F238E27FC236}">
                <a16:creationId xmlns:a16="http://schemas.microsoft.com/office/drawing/2014/main" id="{42BF58D3-2E1C-80D1-219B-CC8E5B315709}"/>
              </a:ext>
            </a:extLst>
          </p:cNvPr>
          <p:cNvSpPr txBox="1">
            <a:spLocks/>
          </p:cNvSpPr>
          <p:nvPr/>
        </p:nvSpPr>
        <p:spPr>
          <a:xfrm>
            <a:off x="506901" y="6228307"/>
            <a:ext cx="3156078" cy="648896"/>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16" dirty="0">
                <a:solidFill>
                  <a:schemeClr val="tx1"/>
                </a:solidFill>
              </a:rPr>
              <a:t>Solution</a:t>
            </a:r>
          </a:p>
          <a:p>
            <a:pPr algn="just"/>
            <a:r>
              <a:rPr lang="en-US" sz="762" b="0" dirty="0">
                <a:solidFill>
                  <a:schemeClr val="tx1"/>
                </a:solidFill>
              </a:rPr>
              <a:t>Konverto enhances training quality by automatically extracting key insights from trainee interactions, boosting engagement and effectiveness. It optimizes training processes, improving efficiency and satisfaction, while leveraging a knowledge base of 3500 documents accessed daily by 1800 employees.</a:t>
            </a:r>
          </a:p>
        </p:txBody>
      </p:sp>
      <p:sp>
        <p:nvSpPr>
          <p:cNvPr id="72" name="Text Placeholder 31">
            <a:extLst>
              <a:ext uri="{FF2B5EF4-FFF2-40B4-BE49-F238E27FC236}">
                <a16:creationId xmlns:a16="http://schemas.microsoft.com/office/drawing/2014/main" id="{BF6E8902-B41E-0BD5-955D-6CDDB8C8EC09}"/>
              </a:ext>
            </a:extLst>
          </p:cNvPr>
          <p:cNvSpPr txBox="1">
            <a:spLocks/>
          </p:cNvSpPr>
          <p:nvPr/>
        </p:nvSpPr>
        <p:spPr>
          <a:xfrm>
            <a:off x="506901" y="7059264"/>
            <a:ext cx="3156078" cy="648896"/>
          </a:xfrm>
          <a:prstGeom prst="rect">
            <a:avLst/>
          </a:prstGeom>
        </p:spPr>
        <p:txBody>
          <a:bodyPr wrap="square" lIns="0" tIns="0" rIns="0" bIns="0">
            <a:spAutoFit/>
          </a:bodyPr>
          <a:lstStyle>
            <a:lvl1pPr marL="0" indent="0" algn="l" defTabSz="914400" rtl="0" eaLnBrk="1" latinLnBrk="0" hangingPunct="1">
              <a:spcBef>
                <a:spcPct val="20000"/>
              </a:spcBef>
              <a:buFont typeface="Arial" pitchFamily="34" charset="0"/>
              <a:buNone/>
              <a:defRPr lang="en-US" sz="1800" b="1" i="0" kern="1200" dirty="0">
                <a:solidFill>
                  <a:srgbClr val="FF00E5"/>
                </a:solidFill>
                <a:latin typeface="+mj-lt"/>
                <a:ea typeface="Arial" panose="020B060402020202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16" dirty="0">
                <a:solidFill>
                  <a:schemeClr val="tx1"/>
                </a:solidFill>
              </a:rPr>
              <a:t>Results</a:t>
            </a:r>
          </a:p>
          <a:p>
            <a:pPr algn="just"/>
            <a:r>
              <a:rPr lang="en-US" sz="762" b="0" dirty="0">
                <a:solidFill>
                  <a:schemeClr val="tx1"/>
                </a:solidFill>
              </a:rPr>
              <a:t>Konverto increased agent efficiency by 30%, enhanced customer satisfaction, and improved query resolution speed by 60%. It ensured consistent support quality and higher response accuracy, driving overall performance improvements in customer service operations.</a:t>
            </a:r>
          </a:p>
        </p:txBody>
      </p:sp>
      <p:pic>
        <p:nvPicPr>
          <p:cNvPr id="77" name="Object 7" descr="preencoded.png">
            <a:extLst>
              <a:ext uri="{FF2B5EF4-FFF2-40B4-BE49-F238E27FC236}">
                <a16:creationId xmlns:a16="http://schemas.microsoft.com/office/drawing/2014/main" id="{EF975586-F014-ED36-4EA7-A8C17BBC008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8108" y="2274476"/>
            <a:ext cx="3334871" cy="10327"/>
          </a:xfrm>
          <a:prstGeom prst="rect">
            <a:avLst/>
          </a:prstGeom>
        </p:spPr>
      </p:pic>
      <p:sp>
        <p:nvSpPr>
          <p:cNvPr id="34" name="Object28">
            <a:extLst>
              <a:ext uri="{FF2B5EF4-FFF2-40B4-BE49-F238E27FC236}">
                <a16:creationId xmlns:a16="http://schemas.microsoft.com/office/drawing/2014/main" id="{07869B77-2FCB-1CDA-C585-1C6E849B9CC5}"/>
              </a:ext>
            </a:extLst>
          </p:cNvPr>
          <p:cNvSpPr/>
          <p:nvPr/>
        </p:nvSpPr>
        <p:spPr>
          <a:xfrm>
            <a:off x="336069" y="9054875"/>
            <a:ext cx="2353872" cy="72777"/>
          </a:xfrm>
          <a:prstGeom prst="rect">
            <a:avLst/>
          </a:prstGeom>
          <a:noFill/>
          <a:ln/>
        </p:spPr>
        <p:txBody>
          <a:bodyPr wrap="square" lIns="0" tIns="0" rIns="0" bIns="0" rtlCol="0" anchor="t">
            <a:spAutoFit/>
          </a:bodyPr>
          <a:lstStyle/>
          <a:p>
            <a:pPr>
              <a:lnSpc>
                <a:spcPts val="617"/>
              </a:lnSpc>
            </a:pPr>
            <a:r>
              <a:rPr lang="en-US" sz="424" dirty="0">
                <a:latin typeface="+mj-lt"/>
                <a:ea typeface="Helvetica Regular" pitchFamily="34" charset="-122"/>
                <a:cs typeface="Helvetica Regular" pitchFamily="34" charset="-120"/>
              </a:rPr>
              <a:t>Celebal Technologies America’s  </a:t>
            </a:r>
            <a:r>
              <a:rPr lang="en-US" sz="424" dirty="0">
                <a:latin typeface="+mj-lt"/>
                <a:ea typeface="Helvetica Regular" pitchFamily="34" charset="-122"/>
              </a:rPr>
              <a:t> </a:t>
            </a:r>
            <a:r>
              <a:rPr lang="en-US" sz="424" dirty="0">
                <a:latin typeface="+mj-lt"/>
                <a:ea typeface="Helvetica Regular" pitchFamily="34" charset="-122"/>
                <a:cs typeface="Helvetica Regular" pitchFamily="34" charset="-120"/>
              </a:rPr>
              <a:t>|   Contact: </a:t>
            </a:r>
            <a:r>
              <a:rPr lang="en-US" sz="424" dirty="0">
                <a:latin typeface="+mj-lt"/>
                <a:ea typeface="Helvetica Regular" pitchFamily="34" charset="-122"/>
              </a:rPr>
              <a:t>Nikhil Mathur   </a:t>
            </a:r>
            <a:r>
              <a:rPr lang="en-US" sz="424" dirty="0">
                <a:latin typeface="+mj-lt"/>
                <a:ea typeface="Helvetica Regular" pitchFamily="34" charset="-122"/>
                <a:cs typeface="Helvetica Regular" pitchFamily="34" charset="-120"/>
              </a:rPr>
              <a:t>|   nikhil.mathur1@celebaltech.com</a:t>
            </a:r>
            <a:endParaRPr lang="en-US" sz="424" dirty="0">
              <a:latin typeface="+mj-lt"/>
            </a:endParaRPr>
          </a:p>
        </p:txBody>
      </p:sp>
      <p:pic>
        <p:nvPicPr>
          <p:cNvPr id="29" name="Picture 28">
            <a:extLst>
              <a:ext uri="{FF2B5EF4-FFF2-40B4-BE49-F238E27FC236}">
                <a16:creationId xmlns:a16="http://schemas.microsoft.com/office/drawing/2014/main" id="{446EFA7B-08B3-519F-8AEC-AA426853E59F}"/>
              </a:ext>
            </a:extLst>
          </p:cNvPr>
          <p:cNvPicPr>
            <a:picLocks/>
          </p:cNvPicPr>
          <p:nvPr/>
        </p:nvPicPr>
        <p:blipFill rotWithShape="1">
          <a:blip r:embed="rId14"/>
          <a:srcRect t="15313" b="64695"/>
          <a:stretch/>
        </p:blipFill>
        <p:spPr>
          <a:xfrm>
            <a:off x="0" y="514198"/>
            <a:ext cx="6858000" cy="772130"/>
          </a:xfrm>
          <a:prstGeom prst="rect">
            <a:avLst/>
          </a:prstGeom>
        </p:spPr>
      </p:pic>
      <p:pic>
        <p:nvPicPr>
          <p:cNvPr id="6" name="Picture Placeholder 5" descr="A white and black logo">
            <a:extLst>
              <a:ext uri="{FF2B5EF4-FFF2-40B4-BE49-F238E27FC236}">
                <a16:creationId xmlns:a16="http://schemas.microsoft.com/office/drawing/2014/main" id="{C6677874-6BEA-D0E0-45F4-F239ED3A0850}"/>
              </a:ext>
            </a:extLst>
          </p:cNvPr>
          <p:cNvPicPr>
            <a:picLocks noGrp="1" noChangeAspect="1"/>
          </p:cNvPicPr>
          <p:nvPr>
            <p:ph type="pic" sz="quarter" idx="25"/>
          </p:nvPr>
        </p:nvPicPr>
        <p:blipFill>
          <a:blip r:embed="rId15">
            <a:extLst>
              <a:ext uri="{28A0092B-C50C-407E-A947-70E740481C1C}">
                <a14:useLocalDpi xmlns:a14="http://schemas.microsoft.com/office/drawing/2010/main" val="0"/>
              </a:ext>
            </a:extLst>
          </a:blip>
          <a:srcRect/>
          <a:stretch/>
        </p:blipFill>
        <p:spPr>
          <a:xfrm>
            <a:off x="5741581" y="8577811"/>
            <a:ext cx="780350" cy="853482"/>
          </a:xfrm>
        </p:spPr>
      </p:pic>
    </p:spTree>
    <p:extLst>
      <p:ext uri="{BB962C8B-B14F-4D97-AF65-F5344CB8AC3E}">
        <p14:creationId xmlns:p14="http://schemas.microsoft.com/office/powerpoint/2010/main" val="25727492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843</Words>
  <Application>Microsoft Office PowerPoint</Application>
  <PresentationFormat>A4 Paper (210x297 mm)</PresentationFormat>
  <Paragraphs>35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Abhijeet Srivastava</dc:creator>
  <cp:lastModifiedBy>Abhijeet Srivastava</cp:lastModifiedBy>
  <cp:revision>1</cp:revision>
  <dcterms:created xsi:type="dcterms:W3CDTF">2024-11-22T07:15:59Z</dcterms:created>
  <dcterms:modified xsi:type="dcterms:W3CDTF">2024-11-22T08:23:50Z</dcterms:modified>
</cp:coreProperties>
</file>